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9" r:id="rId2"/>
    <p:sldId id="341" r:id="rId3"/>
    <p:sldId id="273" r:id="rId4"/>
    <p:sldId id="275" r:id="rId5"/>
    <p:sldId id="342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ontserrat" panose="00000500000000000000" pitchFamily="2" charset="0"/>
      <p:regular r:id="rId14"/>
      <p:bold r:id="rId15"/>
      <p:italic r:id="rId16"/>
      <p:boldItalic r:id="rId17"/>
    </p:embeddedFont>
    <p:embeddedFont>
      <p:font typeface="Montserrat Medium" panose="00000600000000000000" pitchFamily="2" charset="0"/>
      <p:regular r:id="rId18"/>
      <p:italic r:id="rId19"/>
    </p:embeddedFont>
    <p:embeddedFont>
      <p:font typeface="Montserrat SemiBold" panose="00000700000000000000" pitchFamily="2" charset="0"/>
      <p:regular r:id="rId20"/>
      <p:bold r:id="rId21"/>
      <p:italic r:id="rId22"/>
      <p:boldItalic r:id="rId23"/>
    </p:embeddedFont>
  </p:embeddedFontLst>
  <p:defaultTextStyle>
    <a:defPPr>
      <a:defRPr lang="es-MX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945A"/>
    <a:srgbClr val="245C4F"/>
    <a:srgbClr val="6E152E"/>
    <a:srgbClr val="DEC9A2"/>
    <a:srgbClr val="A42145"/>
    <a:srgbClr val="404040"/>
    <a:srgbClr val="691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88"/>
    <p:restoredTop sz="86418"/>
  </p:normalViewPr>
  <p:slideViewPr>
    <p:cSldViewPr snapToGrid="0" snapToObjects="1">
      <p:cViewPr varScale="1">
        <p:scale>
          <a:sx n="93" d="100"/>
          <a:sy n="93" d="100"/>
        </p:scale>
        <p:origin x="105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25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927D54E-8C2E-5140-8C91-3FEA4A3AB8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D13BB7-3677-894F-9A14-A006787831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092CE-056A-8E4F-AA38-7AF6D4E38A72}" type="datetimeFigureOut">
              <a:rPr lang="es-MX" smtClean="0"/>
              <a:t>08/05/2023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DC28EA-8CAC-E143-B39A-5889FAF729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8C73B85-DAD0-4144-A9F5-B99516FD33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3F5F3-A0C0-064E-A21B-3D52FC9E23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5397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E016B-CAC3-6B4C-90C0-D7AA6A747DA3}" type="datetimeFigureOut">
              <a:rPr lang="es-MX" smtClean="0"/>
              <a:t>08/05/2023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F3107-FFE8-3645-B89F-777090C37B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8904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0446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5645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3665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6190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2930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3339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08/05/2023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609FFF5-262F-BE4B-9727-825EDD3DA8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20" y="2013745"/>
            <a:ext cx="1146556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b="0" i="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37BDC73D-88AC-3D46-B0FC-8933DC5B58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220" y="3518693"/>
            <a:ext cx="11465560" cy="1137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91641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2AFEB7-75D0-BE47-81B9-4E56BC16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08/05/2023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F20D03-13BE-A948-A10F-E6525E78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66C5EE-81CC-6D43-8FD4-29ED2886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0920309-05E5-DF4A-9915-FBFC0ED1E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4707"/>
            <a:ext cx="10521951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0B691BD6-0D46-9E42-AE79-4D3615065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956561"/>
            <a:ext cx="105156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4248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6B79C-27DF-DA46-9B64-4E0256DA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829783"/>
            <a:ext cx="5378130" cy="9896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i="0" cap="all" baseline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C9834F-FDDC-E444-AA42-F599DEF8A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036763"/>
            <a:ext cx="5682932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rgbClr val="404040"/>
                </a:solidFill>
                <a:latin typeface="Montserrat Medium" pitchFamily="2" charset="77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04EBD2-6E8F-DD4D-A7F0-B009AC0DF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072445"/>
            <a:ext cx="5682932" cy="26257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solidFill>
                  <a:srgbClr val="404040"/>
                </a:solidFill>
                <a:latin typeface="Montserrat Medium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476336B-7889-A545-8051-B71747F39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07960" y="2051684"/>
            <a:ext cx="3967480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latin typeface="Montserrat Medium" pitchFamily="2" charset="77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5D9E89-2F81-8E4E-8F00-6E2A93AE2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07960" y="3072445"/>
            <a:ext cx="3967480" cy="26257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latin typeface="Montserrat Medium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A9B9FE-8B4D-2C49-9079-B4D8CA36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08/05/2023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BB4BDA2-120C-E14E-8684-F8383129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18733FD-8434-2949-8A2A-43A2A44F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0021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BA57C4-7E93-7040-8A57-4BA7102B5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9653" y="2164080"/>
            <a:ext cx="4008847" cy="401288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8E4C7A-699F-8B48-881A-B5DA4F772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6544" y="2164080"/>
            <a:ext cx="6357257" cy="401288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43D9A1-AF1A-5C49-9963-CA564481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62B8DF0E-90BF-EC4E-8934-156187A1162F}" type="datetimeFigureOut">
              <a:rPr lang="es-MX" smtClean="0"/>
              <a:pPr/>
              <a:t>08/05/2023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9B1503-FEA8-AE42-A3F9-8B406AE3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91CCD4-9468-2640-A697-0BC43344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C119739B-ACC7-1A4E-906B-A9546BA1AB7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 txBox="1">
            <a:spLocks/>
          </p:cNvSpPr>
          <p:nvPr userDrawn="1"/>
        </p:nvSpPr>
        <p:spPr>
          <a:xfrm>
            <a:off x="838200" y="16697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A42145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endParaRPr lang="es-MX" sz="440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70114" y="366714"/>
            <a:ext cx="4008847" cy="1303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656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08/05/2023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102310E-A4CF-E948-B792-8AFA51838E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397" y="3148034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5193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08/05/2023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102310E-A4CF-E948-B792-8AFA51838E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397" y="3148034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349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08/05/2023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23CAB6B-7A5A-6B4E-A033-229957EF0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20" y="1964531"/>
            <a:ext cx="1146556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C92E3075-A055-6542-91AB-F62814FD3EF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220" y="3429001"/>
            <a:ext cx="11465560" cy="1137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BC945A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877643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6560" y="996581"/>
            <a:ext cx="5720080" cy="285273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t>08/05/2023</a:t>
            </a:fld>
            <a:endParaRPr lang="es-MX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8974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A1ADC4-8F9E-7348-816F-C00C9B82A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08/05/2023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B84907-060D-AF46-94EB-77E9E699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A9FE25-529C-C643-8C50-F8F91B5AB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F2DB6AC-9A7C-414E-AFE4-4F5933719B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62928"/>
            <a:ext cx="11424920" cy="1060859"/>
          </a:xfrm>
          <a:prstGeom prst="rect">
            <a:avLst/>
          </a:prstGeom>
          <a:noFill/>
        </p:spPr>
        <p:txBody>
          <a:bodyPr/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2DC9B4D7-BCB7-EC4E-BF24-EDB3A38190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2" y="1865811"/>
            <a:ext cx="5532119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71A72765-293D-3444-BD4D-E3F78760BD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33160" y="1865811"/>
            <a:ext cx="5572760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5784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62928"/>
            <a:ext cx="11424920" cy="1325563"/>
          </a:xfrm>
          <a:prstGeom prst="rect">
            <a:avLst/>
          </a:prstGeom>
          <a:noFill/>
        </p:spPr>
        <p:txBody>
          <a:bodyPr/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2" y="2072640"/>
            <a:ext cx="5532119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08/05/2023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34669C8D-E6AE-DD4A-AC37-D27A5118864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33160" y="2072640"/>
            <a:ext cx="5572760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67464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ítulo y objeto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780" y="568860"/>
            <a:ext cx="4155440" cy="13255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29200" y="1825625"/>
            <a:ext cx="6324600" cy="43513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08/05/2023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536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ítulo y objeto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720" y="555683"/>
            <a:ext cx="4114800" cy="102914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88560" y="1825625"/>
            <a:ext cx="6365240" cy="43513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08/05/2023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844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ítulo y objeto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18" y="578803"/>
            <a:ext cx="4036423" cy="126047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39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85360" y="1209041"/>
            <a:ext cx="6568440" cy="49679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08/05/2023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802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4707"/>
            <a:ext cx="10521951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A54153E-355E-3C40-B508-5337B24D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956561"/>
            <a:ext cx="105156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t>08/05/2023</a:t>
            </a:fld>
            <a:endParaRPr lang="es-MX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308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6CB96C-1C06-3B44-8615-D726F4477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F0E-90BF-EC4E-8934-156187A1162F}" type="datetimeFigureOut">
              <a:rPr lang="es-MX" smtClean="0"/>
              <a:t>08/05/2023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3D1A4B-ADA7-7043-82FA-F7032EB17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02CF53-648D-B74F-A473-B4CC8BB23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847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0" r:id="rId2"/>
    <p:sldLayoutId id="2147483664" r:id="rId3"/>
    <p:sldLayoutId id="2147483672" r:id="rId4"/>
    <p:sldLayoutId id="2147483650" r:id="rId5"/>
    <p:sldLayoutId id="2147483666" r:id="rId6"/>
    <p:sldLayoutId id="2147483667" r:id="rId7"/>
    <p:sldLayoutId id="2147483668" r:id="rId8"/>
    <p:sldLayoutId id="2147483663" r:id="rId9"/>
    <p:sldLayoutId id="2147483651" r:id="rId10"/>
    <p:sldLayoutId id="2147483653" r:id="rId11"/>
    <p:sldLayoutId id="2147483652" r:id="rId12"/>
    <p:sldLayoutId id="2147483656" r:id="rId13"/>
    <p:sldLayoutId id="2147483673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diaz@inmujeres.gob.m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8.png"/><Relationship Id="rId18" Type="http://schemas.openxmlformats.org/officeDocument/2006/relationships/image" Target="../media/image31.svg"/><Relationship Id="rId3" Type="http://schemas.openxmlformats.org/officeDocument/2006/relationships/image" Target="../media/image20.png"/><Relationship Id="rId21" Type="http://schemas.openxmlformats.org/officeDocument/2006/relationships/image" Target="../media/image17.png"/><Relationship Id="rId7" Type="http://schemas.openxmlformats.org/officeDocument/2006/relationships/image" Target="../media/image18.png"/><Relationship Id="rId12" Type="http://schemas.openxmlformats.org/officeDocument/2006/relationships/image" Target="../media/image27.sv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6" Type="http://schemas.openxmlformats.org/officeDocument/2006/relationships/hyperlink" Target="mailto:maduran@inmujeres.gob.mx" TargetMode="External"/><Relationship Id="rId20" Type="http://schemas.openxmlformats.org/officeDocument/2006/relationships/image" Target="../media/image33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sv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hyperlink" Target="mailto:madiaz@inmujeres.gob.mx" TargetMode="External"/><Relationship Id="rId10" Type="http://schemas.openxmlformats.org/officeDocument/2006/relationships/image" Target="../media/image25.svg"/><Relationship Id="rId19" Type="http://schemas.openxmlformats.org/officeDocument/2006/relationships/image" Target="../media/image32.png"/><Relationship Id="rId4" Type="http://schemas.openxmlformats.org/officeDocument/2006/relationships/image" Target="../media/image21.svg"/><Relationship Id="rId9" Type="http://schemas.openxmlformats.org/officeDocument/2006/relationships/image" Target="../media/image24.png"/><Relationship Id="rId14" Type="http://schemas.openxmlformats.org/officeDocument/2006/relationships/image" Target="../media/image2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svg"/><Relationship Id="rId11" Type="http://schemas.openxmlformats.org/officeDocument/2006/relationships/image" Target="../media/image17.png"/><Relationship Id="rId5" Type="http://schemas.openxmlformats.org/officeDocument/2006/relationships/image" Target="../media/image20.png"/><Relationship Id="rId10" Type="http://schemas.openxmlformats.org/officeDocument/2006/relationships/image" Target="../media/image39.svg"/><Relationship Id="rId4" Type="http://schemas.openxmlformats.org/officeDocument/2006/relationships/image" Target="../media/image35.svg"/><Relationship Id="rId9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3839E-42C7-C646-B6FF-4197C8741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20" y="1284287"/>
            <a:ext cx="11465560" cy="1325563"/>
          </a:xfrm>
        </p:spPr>
        <p:txBody>
          <a:bodyPr/>
          <a:lstStyle/>
          <a:p>
            <a:r>
              <a:rPr lang="es-MX" dirty="0"/>
              <a:t>Programa para el Adelanto, Bienestar e Igualdad de las Mujeres</a:t>
            </a:r>
            <a:br>
              <a:rPr lang="es-MX" dirty="0"/>
            </a:br>
            <a:r>
              <a:rPr lang="es-MX" dirty="0"/>
              <a:t>PROABIM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30C26F-05D6-3E42-AC4F-B7CE78B0F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CANALES DE COMUNICACIÓN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D71E830-483B-0E4D-858C-7DCA12633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9261" y="4966255"/>
            <a:ext cx="0" cy="0"/>
          </a:xfrm>
          <a:prstGeom prst="rect">
            <a:avLst/>
          </a:prstGeom>
        </p:spPr>
      </p:pic>
      <p:pic>
        <p:nvPicPr>
          <p:cNvPr id="4" name="Imagen 3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5797BA3C-8239-62B0-D0CE-059F4299E8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602" y="5253930"/>
            <a:ext cx="3595956" cy="1444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104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437780E1-54B1-42C5-BC9D-4ADBF5A6D5BC}"/>
              </a:ext>
            </a:extLst>
          </p:cNvPr>
          <p:cNvSpPr txBox="1"/>
          <p:nvPr/>
        </p:nvSpPr>
        <p:spPr>
          <a:xfrm>
            <a:off x="1785784" y="557396"/>
            <a:ext cx="8639160" cy="499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2800" b="1" dirty="0">
                <a:solidFill>
                  <a:srgbClr val="9A793E"/>
                </a:solidFill>
                <a:latin typeface="Montserrat SemiBold" panose="00000700000000000000" charset="0"/>
                <a:ea typeface="Montserrat SemiBold" panose="00000700000000000000" charset="0"/>
                <a:cs typeface="Montserrat SemiBold" panose="00000700000000000000" charset="0"/>
              </a:rPr>
              <a:t>Asesoría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B9FD40D-C420-4D73-ACFB-85A9A6881D5F}"/>
              </a:ext>
            </a:extLst>
          </p:cNvPr>
          <p:cNvSpPr txBox="1"/>
          <p:nvPr/>
        </p:nvSpPr>
        <p:spPr>
          <a:xfrm>
            <a:off x="352020" y="1285893"/>
            <a:ext cx="10910340" cy="55245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419" sz="1000" dirty="0">
                <a:solidFill>
                  <a:srgbClr val="245C4F"/>
                </a:solidFill>
                <a:latin typeface="Montserrat SemiBold" panose="00000700000000000000" pitchFamily="2" charset="0"/>
              </a:rPr>
              <a:t>Es el servicio que el personal del PROABIM (Instancia Normativa) otorga a las Instancias Ejecutoras que son las Instancias de las Mujeres en las Entidades Federativas (IMEF) e Instancias Municipales de las Mujeres (IMM), cuando exponen una duda o solicitan información en el marco del programa, así como en materia de Contraloría Social (CS), que requiere la revisión y supervisión de avances de las actividades relativas a la CS, a fin de cumplir en tiempo y forma con los compromisos institucionales. </a:t>
            </a:r>
          </a:p>
          <a:p>
            <a:pPr algn="just"/>
            <a:endParaRPr lang="es-419" sz="1000" dirty="0">
              <a:solidFill>
                <a:schemeClr val="accent6">
                  <a:lumMod val="50000"/>
                </a:schemeClr>
              </a:solidFill>
              <a:latin typeface="Montserrat SemiBold" panose="00000700000000000000" pitchFamily="2" charset="0"/>
            </a:endParaRPr>
          </a:p>
          <a:p>
            <a:pPr algn="just"/>
            <a:r>
              <a:rPr lang="es-419" sz="1000" dirty="0">
                <a:solidFill>
                  <a:srgbClr val="9A793E"/>
                </a:solidFill>
                <a:latin typeface="Montserrat SemiBold" panose="00000700000000000000" pitchFamily="2" charset="0"/>
              </a:rPr>
              <a:t>¿Cuál es el propósito?</a:t>
            </a:r>
          </a:p>
          <a:p>
            <a:pPr algn="just"/>
            <a:endParaRPr lang="es-419" sz="1000" dirty="0">
              <a:solidFill>
                <a:srgbClr val="9A793E"/>
              </a:solidFill>
              <a:latin typeface="Montserrat SemiBold" panose="00000700000000000000" pitchFamily="2" charset="0"/>
            </a:endParaRPr>
          </a:p>
          <a:p>
            <a:pPr algn="just"/>
            <a:r>
              <a:rPr lang="es-419" sz="1000" dirty="0">
                <a:solidFill>
                  <a:srgbClr val="245C4F"/>
                </a:solidFill>
                <a:latin typeface="Montserrat SemiBold" panose="00000700000000000000" pitchFamily="2" charset="0"/>
              </a:rPr>
              <a:t>Prestar el servicio de Asesoría a las/os operadoras/es de la CS y/o usuarias/os del Sistema Informático de Contraloría Social (SICS) que lo requieran.</a:t>
            </a:r>
          </a:p>
          <a:p>
            <a:pPr algn="just"/>
            <a:endParaRPr lang="es-419" sz="1000" dirty="0">
              <a:solidFill>
                <a:srgbClr val="9A793E"/>
              </a:solidFill>
              <a:latin typeface="Montserrat SemiBold" panose="00000700000000000000" pitchFamily="2" charset="0"/>
            </a:endParaRPr>
          </a:p>
          <a:p>
            <a:pPr algn="just"/>
            <a:r>
              <a:rPr lang="es-419" sz="1000" dirty="0">
                <a:solidFill>
                  <a:srgbClr val="9A793E"/>
                </a:solidFill>
                <a:latin typeface="Montserrat SemiBold"/>
              </a:rPr>
              <a:t>¿A quién se le brinda la asesoría?</a:t>
            </a:r>
          </a:p>
          <a:p>
            <a:pPr algn="just"/>
            <a:endParaRPr lang="es-419" sz="1000" dirty="0">
              <a:solidFill>
                <a:schemeClr val="accent6">
                  <a:lumMod val="50000"/>
                </a:schemeClr>
              </a:solidFill>
              <a:latin typeface="Montserrat SemiBold" panose="00000700000000000000" pitchFamily="2" charset="0"/>
            </a:endParaRPr>
          </a:p>
          <a:p>
            <a:pPr algn="just"/>
            <a:r>
              <a:rPr lang="es-419" sz="1000" dirty="0">
                <a:solidFill>
                  <a:srgbClr val="245C4F"/>
                </a:solidFill>
                <a:latin typeface="Montserrat SemiBold" panose="00000700000000000000" pitchFamily="2" charset="0"/>
              </a:rPr>
              <a:t>A las/os beneficiarias directas del programa, es decir, al personal de las IMEF, IMM o mecanismos homólogos de las Alcaldías de la CDMX y Enlaces de Contraloría Social (ECS); así como a integrantes de los Comités de Contraloría Social (CCS) y operadoras del Modelo de los Centros para el Desarrollo de las Mujeres (CDM), siempre que lo soliciten de forma personal  o por vía institucional.</a:t>
            </a:r>
          </a:p>
          <a:p>
            <a:pPr algn="just"/>
            <a:endParaRPr lang="es-419" sz="1000" dirty="0">
              <a:solidFill>
                <a:schemeClr val="accent6">
                  <a:lumMod val="50000"/>
                </a:schemeClr>
              </a:solidFill>
              <a:latin typeface="Montserrat SemiBold" panose="00000700000000000000" pitchFamily="2" charset="0"/>
            </a:endParaRPr>
          </a:p>
          <a:p>
            <a:pPr algn="just"/>
            <a:r>
              <a:rPr lang="es-419" sz="1000" dirty="0">
                <a:solidFill>
                  <a:srgbClr val="9A793E"/>
                </a:solidFill>
                <a:latin typeface="Montserrat SemiBold" panose="00000700000000000000" pitchFamily="2" charset="0"/>
              </a:rPr>
              <a:t>¿En dónde se puede solicitar el servicio de asesoría?</a:t>
            </a:r>
          </a:p>
          <a:p>
            <a:pPr algn="just"/>
            <a:endParaRPr lang="es-419" sz="1000" dirty="0">
              <a:solidFill>
                <a:schemeClr val="accent6">
                  <a:lumMod val="50000"/>
                </a:schemeClr>
              </a:solidFill>
              <a:latin typeface="Montserrat SemiBold" panose="00000700000000000000" pitchFamily="2" charset="0"/>
            </a:endParaRPr>
          </a:p>
          <a:p>
            <a:pPr algn="just"/>
            <a:r>
              <a:rPr lang="es-419" sz="1000" dirty="0">
                <a:solidFill>
                  <a:srgbClr val="245C4F"/>
                </a:solidFill>
                <a:latin typeface="Montserrat SemiBold"/>
              </a:rPr>
              <a:t>En los 445 CDM, así como en las 32 IMEF ubicadas en la República Mexicana. Para lo anterior, podrán pedir orientación vía electrónica a través del correo: </a:t>
            </a:r>
            <a:r>
              <a:rPr lang="es-419" sz="1000" dirty="0">
                <a:solidFill>
                  <a:srgbClr val="9A793E"/>
                </a:solidFill>
                <a:latin typeface="Montserrat SemiBold" panose="000007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madiaz@inmujeres.gob.mx</a:t>
            </a:r>
            <a:r>
              <a:rPr lang="es-419" sz="1000" dirty="0">
                <a:solidFill>
                  <a:srgbClr val="9A793E"/>
                </a:solidFill>
                <a:latin typeface="Montserrat SemiBold" panose="00000700000000000000" pitchFamily="2" charset="0"/>
              </a:rPr>
              <a:t> </a:t>
            </a:r>
            <a:r>
              <a:rPr lang="es-419" sz="1000" dirty="0">
                <a:solidFill>
                  <a:srgbClr val="245C4F"/>
                </a:solidFill>
                <a:latin typeface="Montserrat SemiBold"/>
              </a:rPr>
              <a:t>o vía telefónica al 5322 4200 extensión 1110.</a:t>
            </a:r>
          </a:p>
          <a:p>
            <a:pPr algn="just"/>
            <a:endParaRPr lang="es-419" sz="1000" dirty="0">
              <a:solidFill>
                <a:schemeClr val="accent6">
                  <a:lumMod val="50000"/>
                </a:schemeClr>
              </a:solidFill>
              <a:latin typeface="Montserrat SemiBold" panose="00000700000000000000" pitchFamily="2" charset="0"/>
            </a:endParaRPr>
          </a:p>
          <a:p>
            <a:pPr algn="just"/>
            <a:r>
              <a:rPr lang="es-419" sz="1000" dirty="0">
                <a:solidFill>
                  <a:srgbClr val="9A793E"/>
                </a:solidFill>
                <a:latin typeface="Montserrat SemiBold" panose="00000700000000000000" pitchFamily="2" charset="0"/>
              </a:rPr>
              <a:t>¿Qué servidor público otorga el servicio y en qué forma?</a:t>
            </a:r>
          </a:p>
          <a:p>
            <a:pPr algn="just"/>
            <a:endParaRPr lang="es-419" sz="1000" dirty="0">
              <a:solidFill>
                <a:srgbClr val="9A793E"/>
              </a:solidFill>
              <a:latin typeface="Montserrat SemiBold" panose="00000700000000000000" pitchFamily="2" charset="0"/>
            </a:endParaRPr>
          </a:p>
          <a:p>
            <a:pPr algn="just"/>
            <a:r>
              <a:rPr lang="es-419" sz="1000" dirty="0">
                <a:solidFill>
                  <a:srgbClr val="245C4F"/>
                </a:solidFill>
                <a:latin typeface="Montserrat SemiBold"/>
              </a:rPr>
              <a:t>La persona interesada será atendida por el personal de asesoría del PROABIM que corresponda a su Entidad Federativa, quien proporcionará la información pertinente de las actividades en materia de CS así como del programa y revisará o cotejará los avances de la Instancias Ejecutoras.</a:t>
            </a:r>
          </a:p>
          <a:p>
            <a:pPr algn="just"/>
            <a:endParaRPr lang="es-419" sz="1000" dirty="0">
              <a:solidFill>
                <a:srgbClr val="245C4F"/>
              </a:solidFill>
              <a:latin typeface="Montserrat SemiBold" panose="00000700000000000000" pitchFamily="2" charset="0"/>
            </a:endParaRPr>
          </a:p>
          <a:p>
            <a:pPr algn="just"/>
            <a:r>
              <a:rPr lang="es-419" sz="1000" dirty="0">
                <a:solidFill>
                  <a:srgbClr val="245C4F"/>
                </a:solidFill>
                <a:latin typeface="Montserrat SemiBold" panose="00000700000000000000" pitchFamily="2" charset="0"/>
              </a:rPr>
              <a:t>El personal de asesoría tiene dos opciones de atención:</a:t>
            </a:r>
          </a:p>
          <a:p>
            <a:pPr algn="just"/>
            <a:endParaRPr lang="es-419" sz="1000" dirty="0">
              <a:solidFill>
                <a:srgbClr val="245C4F"/>
              </a:solidFill>
              <a:latin typeface="Montserrat SemiBold" panose="00000700000000000000" pitchFamily="2" charset="0"/>
            </a:endParaRPr>
          </a:p>
          <a:p>
            <a:pPr marL="228600" indent="-228600" algn="just">
              <a:buAutoNum type="arabicPeriod"/>
            </a:pPr>
            <a:r>
              <a:rPr lang="es-419" sz="1000" dirty="0">
                <a:solidFill>
                  <a:srgbClr val="245C4F"/>
                </a:solidFill>
                <a:latin typeface="Montserrat SemiBold" panose="00000700000000000000" pitchFamily="2" charset="0"/>
              </a:rPr>
              <a:t>Si los datos o información exhibidos son suficientes, se dará la asesoría por escrito o verbalmente, según como corresponda la solicitud. </a:t>
            </a:r>
          </a:p>
          <a:p>
            <a:pPr marL="228600" indent="-228600" algn="just">
              <a:buAutoNum type="arabicPeriod"/>
            </a:pPr>
            <a:r>
              <a:rPr lang="es-419" sz="1000" dirty="0">
                <a:solidFill>
                  <a:srgbClr val="245C4F"/>
                </a:solidFill>
                <a:latin typeface="Montserrat SemiBold" panose="00000700000000000000" pitchFamily="2" charset="0"/>
              </a:rPr>
              <a:t>Si los datos o información otorgados no son suficientes para proporcionarle asesoría, en forma escrita o verbal requerirá la información</a:t>
            </a:r>
          </a:p>
          <a:p>
            <a:pPr algn="just"/>
            <a:r>
              <a:rPr lang="es-419" sz="1000" dirty="0">
                <a:solidFill>
                  <a:srgbClr val="245C4F"/>
                </a:solidFill>
                <a:latin typeface="Montserrat SemiBold" panose="00000700000000000000" pitchFamily="2" charset="0"/>
              </a:rPr>
              <a:t>      necesaria para que, posteriormente, sea revisada y atendida de manera completa su solicitud y darle la asesoría correspondiente.</a:t>
            </a:r>
          </a:p>
          <a:p>
            <a:pPr algn="just"/>
            <a:endParaRPr lang="es-419" sz="500" dirty="0">
              <a:solidFill>
                <a:schemeClr val="accent6">
                  <a:lumMod val="50000"/>
                </a:schemeClr>
              </a:solidFill>
              <a:latin typeface="Montserrat SemiBold" panose="00000700000000000000" pitchFamily="2" charset="0"/>
            </a:endParaRPr>
          </a:p>
          <a:p>
            <a:pPr algn="just"/>
            <a:endParaRPr lang="es-419" sz="800" dirty="0">
              <a:solidFill>
                <a:srgbClr val="9A793E"/>
              </a:solidFill>
              <a:latin typeface="Montserrat SemiBold" panose="00000700000000000000" pitchFamily="2" charset="0"/>
            </a:endParaRPr>
          </a:p>
          <a:p>
            <a:pPr algn="just"/>
            <a:endParaRPr lang="es-419" sz="800" dirty="0">
              <a:solidFill>
                <a:srgbClr val="9A793E"/>
              </a:solidFill>
              <a:latin typeface="Montserrat SemiBold" panose="00000700000000000000" pitchFamily="2" charset="0"/>
            </a:endParaRPr>
          </a:p>
          <a:p>
            <a:pPr algn="just"/>
            <a:endParaRPr lang="es-419" sz="800" dirty="0">
              <a:solidFill>
                <a:srgbClr val="9A793E"/>
              </a:solidFill>
              <a:latin typeface="Montserrat SemiBold" panose="00000700000000000000" pitchFamily="2" charset="0"/>
            </a:endParaRPr>
          </a:p>
          <a:p>
            <a:pPr algn="just"/>
            <a:endParaRPr lang="es-419" sz="800" dirty="0">
              <a:solidFill>
                <a:srgbClr val="9A793E"/>
              </a:solidFill>
              <a:latin typeface="Montserrat SemiBold" panose="00000700000000000000" pitchFamily="2" charset="0"/>
            </a:endParaRPr>
          </a:p>
          <a:p>
            <a:pPr algn="just"/>
            <a:r>
              <a:rPr lang="es-419" sz="800" dirty="0">
                <a:solidFill>
                  <a:srgbClr val="9A793E"/>
                </a:solidFill>
                <a:latin typeface="Montserrat SemiBold" panose="00000700000000000000" pitchFamily="2" charset="0"/>
              </a:rPr>
              <a:t>Esto de conformidad con lo dispuesto por el numeral 12 de las Reglas de Operación del programa, con los Lineamientos para la Promoción y Operación de la Contraloría Social,</a:t>
            </a:r>
          </a:p>
          <a:p>
            <a:pPr algn="just"/>
            <a:r>
              <a:rPr lang="es-419" sz="800" dirty="0">
                <a:solidFill>
                  <a:srgbClr val="9A793E"/>
                </a:solidFill>
                <a:latin typeface="Montserrat SemiBold" panose="00000700000000000000" pitchFamily="2" charset="0"/>
              </a:rPr>
              <a:t>con los Documentos Normativos validados por la Secretaria de la Función Pública, así como con el Manual de Usuario emitido por la Secretaría de la Función Pública.</a:t>
            </a:r>
          </a:p>
        </p:txBody>
      </p:sp>
      <p:pic>
        <p:nvPicPr>
          <p:cNvPr id="4" name="Imagen 3" descr="Logotipo">
            <a:extLst>
              <a:ext uri="{FF2B5EF4-FFF2-40B4-BE49-F238E27FC236}">
                <a16:creationId xmlns:a16="http://schemas.microsoft.com/office/drawing/2014/main" id="{D3F75077-FB06-3DFB-4220-48B2B7BC78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" y="-7808"/>
            <a:ext cx="2486341" cy="881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0032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437780E1-54B1-42C5-BC9D-4ADBF5A6D5BC}"/>
              </a:ext>
            </a:extLst>
          </p:cNvPr>
          <p:cNvSpPr txBox="1"/>
          <p:nvPr/>
        </p:nvSpPr>
        <p:spPr>
          <a:xfrm>
            <a:off x="1775844" y="557396"/>
            <a:ext cx="8639160" cy="499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2800" b="1" dirty="0">
                <a:solidFill>
                  <a:srgbClr val="9A793E"/>
                </a:solidFill>
                <a:latin typeface="Montserrat SemiBold" panose="00000700000000000000" charset="0"/>
                <a:ea typeface="Montserrat SemiBold" panose="00000700000000000000" charset="0"/>
                <a:cs typeface="Montserrat SemiBold" panose="00000700000000000000" charset="0"/>
              </a:rPr>
              <a:t>Asesoría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A040F1D6-DCE4-4C04-8845-093B339FA2AE}"/>
              </a:ext>
            </a:extLst>
          </p:cNvPr>
          <p:cNvSpPr txBox="1">
            <a:spLocks/>
          </p:cNvSpPr>
          <p:nvPr/>
        </p:nvSpPr>
        <p:spPr>
          <a:xfrm>
            <a:off x="350620" y="1283196"/>
            <a:ext cx="5532020" cy="523952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Montserrat" panose="00000A00000000000000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419" sz="1100" dirty="0">
                <a:solidFill>
                  <a:srgbClr val="245C4F"/>
                </a:solidFill>
                <a:latin typeface="Montserrat SemiBold" panose="00000700000000000000" pitchFamily="2" charset="0"/>
              </a:rPr>
              <a:t>La Secretaría de la Función Pública </a:t>
            </a:r>
            <a:r>
              <a:rPr lang="es-419" sz="1100" dirty="0">
                <a:solidFill>
                  <a:srgbClr val="BC945A"/>
                </a:solidFill>
                <a:latin typeface="Montserrat SemiBold" panose="00000700000000000000" pitchFamily="2" charset="0"/>
              </a:rPr>
              <a:t>(SFP) </a:t>
            </a:r>
            <a:r>
              <a:rPr lang="es-419" sz="1100" dirty="0">
                <a:solidFill>
                  <a:srgbClr val="245C4F"/>
                </a:solidFill>
                <a:latin typeface="Montserrat SemiBold" panose="00000700000000000000" pitchFamily="2" charset="0"/>
              </a:rPr>
              <a:t>notifica toda la información referente a la Estrategia Marco y las actividades de Contraloría Social (CS) en cada ejercicio fiscal.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s-419" sz="1100" dirty="0">
                <a:solidFill>
                  <a:srgbClr val="245C4F"/>
                </a:solidFill>
                <a:latin typeface="Montserrat SemiBold" panose="00000700000000000000" pitchFamily="2" charset="0"/>
              </a:rPr>
              <a:t>Realiza el seguimiento a las actividades, coordina acciones y notifica/solicita toda la información correspondiente con las Instancias Normativas, Ejecutoras y los Órganos Estatales de Control.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419" sz="1100" dirty="0">
                <a:solidFill>
                  <a:srgbClr val="245C4F"/>
                </a:solidFill>
                <a:latin typeface="Montserrat SemiBold" panose="00000700000000000000" pitchFamily="2" charset="0"/>
              </a:rPr>
              <a:t>El </a:t>
            </a:r>
            <a:r>
              <a:rPr lang="es-419" sz="1100" dirty="0">
                <a:solidFill>
                  <a:srgbClr val="BC945A"/>
                </a:solidFill>
                <a:latin typeface="Montserrat SemiBold" panose="00000700000000000000" pitchFamily="2" charset="0"/>
              </a:rPr>
              <a:t>INMUJERES</a:t>
            </a:r>
            <a:r>
              <a:rPr lang="es-419" sz="1100" dirty="0">
                <a:solidFill>
                  <a:srgbClr val="245C4F"/>
                </a:solidFill>
                <a:latin typeface="Montserrat SemiBold" panose="00000700000000000000" pitchFamily="2" charset="0"/>
              </a:rPr>
              <a:t> incorpora la información referente a la CS en sus instrumentos normativos de manera pública, así como en el Sistema Informático de Contraloría Social </a:t>
            </a:r>
            <a:r>
              <a:rPr lang="es-419" sz="1100" dirty="0">
                <a:solidFill>
                  <a:srgbClr val="BC945A"/>
                </a:solidFill>
                <a:latin typeface="Montserrat SemiBold" panose="00000700000000000000" pitchFamily="2" charset="0"/>
              </a:rPr>
              <a:t>(SICS).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s-419" sz="1100" dirty="0">
                <a:solidFill>
                  <a:srgbClr val="245C4F"/>
                </a:solidFill>
                <a:latin typeface="Montserrat SemiBold" panose="00000700000000000000" pitchFamily="2" charset="0"/>
              </a:rPr>
              <a:t>Solicita y recibe la información de manera electrónica; revisa y responde a las instancias ejecutoras sus observaciones/recomendaciones vía oficio, correo electrónico y telefónica.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419" sz="1100" dirty="0">
                <a:solidFill>
                  <a:srgbClr val="245C4F"/>
                </a:solidFill>
                <a:latin typeface="Montserrat SemiBold" panose="00000700000000000000" pitchFamily="2" charset="0"/>
              </a:rPr>
              <a:t>Los Órganos Estatales de Control </a:t>
            </a:r>
            <a:r>
              <a:rPr lang="es-419" sz="1100" dirty="0">
                <a:solidFill>
                  <a:srgbClr val="BC945A"/>
                </a:solidFill>
                <a:latin typeface="Montserrat SemiBold" panose="00000700000000000000" pitchFamily="2" charset="0"/>
              </a:rPr>
              <a:t>(OEC)</a:t>
            </a:r>
            <a:r>
              <a:rPr lang="es-419" sz="1100" dirty="0">
                <a:solidFill>
                  <a:srgbClr val="245C4F"/>
                </a:solidFill>
                <a:latin typeface="Montserrat SemiBold" panose="00000700000000000000" pitchFamily="2" charset="0"/>
              </a:rPr>
              <a:t> replican la información en materia de CS y coordinan acciones con las Instancias de las Mujeres en las Entidades Federativas (IMEF).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419" sz="1100" dirty="0">
                <a:solidFill>
                  <a:srgbClr val="245C4F"/>
                </a:solidFill>
                <a:latin typeface="Montserrat SemiBold" panose="00000700000000000000" pitchFamily="2" charset="0"/>
              </a:rPr>
              <a:t>Las Instancias de las Mujeres en las Entidades Federativas </a:t>
            </a:r>
            <a:r>
              <a:rPr lang="es-419" sz="1100" dirty="0">
                <a:solidFill>
                  <a:srgbClr val="BC945A"/>
                </a:solidFill>
                <a:latin typeface="Montserrat SemiBold" panose="00000700000000000000" pitchFamily="2" charset="0"/>
              </a:rPr>
              <a:t>(IMEF)</a:t>
            </a:r>
            <a:r>
              <a:rPr lang="es-419" sz="1100" dirty="0">
                <a:solidFill>
                  <a:srgbClr val="245C4F"/>
                </a:solidFill>
                <a:latin typeface="Montserrat SemiBold" panose="00000700000000000000" pitchFamily="2" charset="0"/>
              </a:rPr>
              <a:t> y los Enlaces de Contraloría Social </a:t>
            </a:r>
            <a:r>
              <a:rPr lang="es-419" sz="1100" dirty="0">
                <a:solidFill>
                  <a:srgbClr val="BC945A"/>
                </a:solidFill>
                <a:latin typeface="Montserrat SemiBold" panose="00000700000000000000" pitchFamily="2" charset="0"/>
              </a:rPr>
              <a:t>(ECS)</a:t>
            </a:r>
            <a:r>
              <a:rPr lang="es-419" sz="1100" dirty="0">
                <a:solidFill>
                  <a:srgbClr val="245C4F"/>
                </a:solidFill>
                <a:latin typeface="Montserrat SemiBold" panose="00000700000000000000" pitchFamily="2" charset="0"/>
              </a:rPr>
              <a:t> revisan la información y coordinan acciones con las Instancias Municipales de las Mujeres </a:t>
            </a:r>
            <a:r>
              <a:rPr lang="es-419" sz="1100" dirty="0">
                <a:solidFill>
                  <a:srgbClr val="BC945A"/>
                </a:solidFill>
                <a:latin typeface="Montserrat SemiBold" panose="00000700000000000000" pitchFamily="2" charset="0"/>
              </a:rPr>
              <a:t>(IMM)</a:t>
            </a:r>
            <a:r>
              <a:rPr lang="es-419" sz="1100" dirty="0">
                <a:solidFill>
                  <a:srgbClr val="245C4F"/>
                </a:solidFill>
                <a:latin typeface="Montserrat SemiBold" panose="00000700000000000000" pitchFamily="2" charset="0"/>
              </a:rPr>
              <a:t>, específicamente con las integrantes de los Comités de CS </a:t>
            </a:r>
            <a:r>
              <a:rPr lang="es-419" sz="1100" dirty="0">
                <a:solidFill>
                  <a:srgbClr val="BC945A"/>
                </a:solidFill>
                <a:latin typeface="Montserrat SemiBold" panose="00000700000000000000" pitchFamily="2" charset="0"/>
              </a:rPr>
              <a:t>(CCS)</a:t>
            </a:r>
            <a:r>
              <a:rPr lang="es-419" sz="1100" dirty="0">
                <a:solidFill>
                  <a:srgbClr val="245C4F"/>
                </a:solidFill>
                <a:latin typeface="Montserrat SemiBold" panose="00000700000000000000" pitchFamily="2" charset="0"/>
              </a:rPr>
              <a:t>.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s-419" sz="1100" dirty="0">
                <a:solidFill>
                  <a:srgbClr val="245C4F"/>
                </a:solidFill>
                <a:latin typeface="Montserrat SemiBold" panose="00000700000000000000" pitchFamily="2" charset="0"/>
              </a:rPr>
              <a:t>Recopilan la información proporcionada por los </a:t>
            </a:r>
            <a:r>
              <a:rPr lang="es-419" sz="1100" dirty="0">
                <a:solidFill>
                  <a:srgbClr val="BC945A"/>
                </a:solidFill>
                <a:latin typeface="Montserrat SemiBold" panose="00000700000000000000" pitchFamily="2" charset="0"/>
              </a:rPr>
              <a:t>CCS</a:t>
            </a:r>
            <a:r>
              <a:rPr lang="es-419" sz="1100" dirty="0">
                <a:solidFill>
                  <a:srgbClr val="245C4F"/>
                </a:solidFill>
                <a:latin typeface="Montserrat SemiBold" panose="00000700000000000000" pitchFamily="2" charset="0"/>
              </a:rPr>
              <a:t> y realizan los registros y capturas correspondientes en el </a:t>
            </a:r>
            <a:r>
              <a:rPr lang="es-419" sz="1100" dirty="0">
                <a:solidFill>
                  <a:srgbClr val="BC945A"/>
                </a:solidFill>
                <a:latin typeface="Montserrat SemiBold" panose="00000700000000000000" pitchFamily="2" charset="0"/>
              </a:rPr>
              <a:t>SICS.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419" sz="1100" dirty="0">
                <a:solidFill>
                  <a:srgbClr val="245C4F"/>
                </a:solidFill>
                <a:latin typeface="Montserrat SemiBold" panose="00000700000000000000" pitchFamily="2" charset="0"/>
              </a:rPr>
              <a:t>Las integrantes de los CCS informan a las usuarias y ciudadanía sobre las actividades de vigilancia de los recursos públicos.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s-419" sz="1100" dirty="0">
                <a:solidFill>
                  <a:srgbClr val="245C4F"/>
                </a:solidFill>
                <a:latin typeface="Montserrat SemiBold" panose="00000700000000000000" pitchFamily="2" charset="0"/>
              </a:rPr>
              <a:t>Recaban los informes, así como las quejas y denuncias que correspondan y proceden a la entrega de los formatos a las </a:t>
            </a:r>
            <a:r>
              <a:rPr lang="es-419" sz="1100" dirty="0">
                <a:solidFill>
                  <a:srgbClr val="BC945A"/>
                </a:solidFill>
                <a:latin typeface="Montserrat SemiBold" panose="00000700000000000000" pitchFamily="2" charset="0"/>
              </a:rPr>
              <a:t>IMEF</a:t>
            </a:r>
            <a:r>
              <a:rPr lang="es-419" sz="1100" dirty="0">
                <a:solidFill>
                  <a:srgbClr val="245C4F"/>
                </a:solidFill>
                <a:latin typeface="Montserrat SemiBold" panose="00000700000000000000" pitchFamily="2" charset="0"/>
              </a:rPr>
              <a:t>.</a:t>
            </a:r>
          </a:p>
        </p:txBody>
      </p:sp>
      <p:sp>
        <p:nvSpPr>
          <p:cNvPr id="11" name="Bocadillo: rectángulo con esquinas redondeadas 10">
            <a:extLst>
              <a:ext uri="{FF2B5EF4-FFF2-40B4-BE49-F238E27FC236}">
                <a16:creationId xmlns:a16="http://schemas.microsoft.com/office/drawing/2014/main" id="{C0A3769A-CC60-4011-A3F3-DFBF9EC32C7B}"/>
              </a:ext>
            </a:extLst>
          </p:cNvPr>
          <p:cNvSpPr/>
          <p:nvPr/>
        </p:nvSpPr>
        <p:spPr>
          <a:xfrm>
            <a:off x="8248334" y="544366"/>
            <a:ext cx="1444309" cy="721453"/>
          </a:xfrm>
          <a:prstGeom prst="wedgeRoundRectCallout">
            <a:avLst/>
          </a:prstGeom>
          <a:solidFill>
            <a:srgbClr val="245C4F"/>
          </a:solidFill>
          <a:ln>
            <a:solidFill>
              <a:srgbClr val="9A79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b="1" dirty="0">
                <a:solidFill>
                  <a:srgbClr val="9A793E"/>
                </a:solidFill>
                <a:latin typeface="Montserrat SemiBold" panose="00000700000000000000" pitchFamily="2" charset="0"/>
              </a:rPr>
              <a:t>SFP</a:t>
            </a:r>
          </a:p>
        </p:txBody>
      </p:sp>
      <p:sp>
        <p:nvSpPr>
          <p:cNvPr id="12" name="Bocadillo: ovalado 11">
            <a:extLst>
              <a:ext uri="{FF2B5EF4-FFF2-40B4-BE49-F238E27FC236}">
                <a16:creationId xmlns:a16="http://schemas.microsoft.com/office/drawing/2014/main" id="{0A76C17A-A4A1-4C71-8755-C04A772E320E}"/>
              </a:ext>
            </a:extLst>
          </p:cNvPr>
          <p:cNvSpPr/>
          <p:nvPr/>
        </p:nvSpPr>
        <p:spPr>
          <a:xfrm>
            <a:off x="6075446" y="2000866"/>
            <a:ext cx="1620753" cy="704676"/>
          </a:xfrm>
          <a:prstGeom prst="wedgeEllipseCallout">
            <a:avLst/>
          </a:prstGeom>
          <a:solidFill>
            <a:srgbClr val="245C4F"/>
          </a:solidFill>
          <a:ln>
            <a:solidFill>
              <a:srgbClr val="9A79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200" b="1" dirty="0">
                <a:solidFill>
                  <a:srgbClr val="9A793E"/>
                </a:solidFill>
                <a:latin typeface="Montserrat SemiBold" panose="00000700000000000000" pitchFamily="2" charset="0"/>
              </a:rPr>
              <a:t>INMUJERES</a:t>
            </a:r>
          </a:p>
        </p:txBody>
      </p:sp>
      <p:pic>
        <p:nvPicPr>
          <p:cNvPr id="14" name="Gráfico 13" descr="Portátil">
            <a:extLst>
              <a:ext uri="{FF2B5EF4-FFF2-40B4-BE49-F238E27FC236}">
                <a16:creationId xmlns:a16="http://schemas.microsoft.com/office/drawing/2014/main" id="{2D9D3EC5-FE88-4CD7-B949-1E958B593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81613" y="1801494"/>
            <a:ext cx="1411030" cy="1129702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EB5D9B3-77E6-495C-AFDC-A70C3EF67F15}"/>
              </a:ext>
            </a:extLst>
          </p:cNvPr>
          <p:cNvSpPr txBox="1"/>
          <p:nvPr/>
        </p:nvSpPr>
        <p:spPr>
          <a:xfrm>
            <a:off x="8691133" y="2123478"/>
            <a:ext cx="606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>
                <a:solidFill>
                  <a:srgbClr val="9A793E"/>
                </a:solidFill>
              </a:rPr>
              <a:t>SICS</a:t>
            </a:r>
          </a:p>
        </p:txBody>
      </p:sp>
      <p:sp>
        <p:nvSpPr>
          <p:cNvPr id="16" name="Bocadillo: ovalado 15">
            <a:extLst>
              <a:ext uri="{FF2B5EF4-FFF2-40B4-BE49-F238E27FC236}">
                <a16:creationId xmlns:a16="http://schemas.microsoft.com/office/drawing/2014/main" id="{EBEB25D2-899E-47EB-8AC5-F7D50E7045E4}"/>
              </a:ext>
            </a:extLst>
          </p:cNvPr>
          <p:cNvSpPr/>
          <p:nvPr/>
        </p:nvSpPr>
        <p:spPr>
          <a:xfrm>
            <a:off x="10415774" y="2002216"/>
            <a:ext cx="1434516" cy="704676"/>
          </a:xfrm>
          <a:prstGeom prst="wedgeEllipseCallout">
            <a:avLst/>
          </a:prstGeom>
          <a:solidFill>
            <a:srgbClr val="245C4F"/>
          </a:solidFill>
          <a:ln>
            <a:solidFill>
              <a:srgbClr val="9A79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200" dirty="0">
                <a:solidFill>
                  <a:srgbClr val="9A793E"/>
                </a:solidFill>
                <a:latin typeface="Montserrat SemiBold" panose="00000700000000000000" pitchFamily="2" charset="0"/>
              </a:rPr>
              <a:t>OEC</a:t>
            </a:r>
          </a:p>
        </p:txBody>
      </p:sp>
      <p:sp>
        <p:nvSpPr>
          <p:cNvPr id="17" name="Bocadillo: ovalado 16">
            <a:extLst>
              <a:ext uri="{FF2B5EF4-FFF2-40B4-BE49-F238E27FC236}">
                <a16:creationId xmlns:a16="http://schemas.microsoft.com/office/drawing/2014/main" id="{D6468A48-42A1-4BD6-99C8-7FFC485E95F2}"/>
              </a:ext>
            </a:extLst>
          </p:cNvPr>
          <p:cNvSpPr/>
          <p:nvPr/>
        </p:nvSpPr>
        <p:spPr>
          <a:xfrm>
            <a:off x="8266373" y="3442937"/>
            <a:ext cx="1434516" cy="704676"/>
          </a:xfrm>
          <a:prstGeom prst="wedgeEllipseCallout">
            <a:avLst/>
          </a:prstGeom>
          <a:solidFill>
            <a:srgbClr val="245C4F"/>
          </a:solidFill>
          <a:ln>
            <a:solidFill>
              <a:srgbClr val="9A79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200" dirty="0">
                <a:solidFill>
                  <a:srgbClr val="9A793E"/>
                </a:solidFill>
                <a:latin typeface="Montserrat SemiBold" panose="00000700000000000000" pitchFamily="2" charset="0"/>
              </a:rPr>
              <a:t>IMEF-ECS</a:t>
            </a:r>
          </a:p>
          <a:p>
            <a:pPr algn="ctr"/>
            <a:r>
              <a:rPr lang="es-419" sz="1200" dirty="0">
                <a:solidFill>
                  <a:srgbClr val="9A793E"/>
                </a:solidFill>
                <a:latin typeface="Montserrat SemiBold" panose="00000700000000000000" pitchFamily="2" charset="0"/>
              </a:rPr>
              <a:t>IMM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97B1E24D-174B-493A-92FC-05B67033E9DF}"/>
              </a:ext>
            </a:extLst>
          </p:cNvPr>
          <p:cNvSpPr/>
          <p:nvPr/>
        </p:nvSpPr>
        <p:spPr>
          <a:xfrm>
            <a:off x="6822625" y="4881358"/>
            <a:ext cx="1442905" cy="696286"/>
          </a:xfrm>
          <a:prstGeom prst="ellipse">
            <a:avLst/>
          </a:prstGeom>
          <a:solidFill>
            <a:srgbClr val="245C4F"/>
          </a:solidFill>
          <a:ln>
            <a:solidFill>
              <a:srgbClr val="9A79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200" dirty="0">
                <a:solidFill>
                  <a:srgbClr val="9A793E"/>
                </a:solidFill>
                <a:latin typeface="Montserrat SemiBold" panose="00000700000000000000" pitchFamily="2" charset="0"/>
              </a:rPr>
              <a:t>CCS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8C4D1E5-1D99-4517-AD14-6540F764C8D9}"/>
              </a:ext>
            </a:extLst>
          </p:cNvPr>
          <p:cNvSpPr/>
          <p:nvPr/>
        </p:nvSpPr>
        <p:spPr>
          <a:xfrm>
            <a:off x="8834621" y="4883864"/>
            <a:ext cx="1578109" cy="696286"/>
          </a:xfrm>
          <a:prstGeom prst="ellipse">
            <a:avLst/>
          </a:prstGeom>
          <a:solidFill>
            <a:srgbClr val="245C4F"/>
          </a:solidFill>
          <a:ln>
            <a:solidFill>
              <a:srgbClr val="9A79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200" dirty="0">
                <a:solidFill>
                  <a:srgbClr val="9A793E"/>
                </a:solidFill>
                <a:latin typeface="Montserrat SemiBold" panose="00000700000000000000" pitchFamily="2" charset="0"/>
              </a:rPr>
              <a:t>Usuarias y Ciudadanía</a:t>
            </a: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5ED8A0CA-3AD6-4B90-A20D-5A0192A75838}"/>
              </a:ext>
            </a:extLst>
          </p:cNvPr>
          <p:cNvCxnSpPr>
            <a:cxnSpLocks/>
            <a:stCxn id="12" idx="0"/>
            <a:endCxn id="11" idx="1"/>
          </p:cNvCxnSpPr>
          <p:nvPr/>
        </p:nvCxnSpPr>
        <p:spPr>
          <a:xfrm flipV="1">
            <a:off x="6885823" y="905093"/>
            <a:ext cx="1362511" cy="1095773"/>
          </a:xfrm>
          <a:prstGeom prst="straightConnector1">
            <a:avLst/>
          </a:prstGeom>
          <a:ln>
            <a:solidFill>
              <a:srgbClr val="9A793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368B1BA1-5E08-4AF5-BAC5-99A10DCA00C8}"/>
              </a:ext>
            </a:extLst>
          </p:cNvPr>
          <p:cNvCxnSpPr>
            <a:cxnSpLocks/>
            <a:stCxn id="16" idx="0"/>
            <a:endCxn id="11" idx="3"/>
          </p:cNvCxnSpPr>
          <p:nvPr/>
        </p:nvCxnSpPr>
        <p:spPr>
          <a:xfrm flipH="1" flipV="1">
            <a:off x="9692643" y="905093"/>
            <a:ext cx="1440389" cy="1097123"/>
          </a:xfrm>
          <a:prstGeom prst="straightConnector1">
            <a:avLst/>
          </a:prstGeom>
          <a:ln>
            <a:solidFill>
              <a:srgbClr val="9A793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31B7A414-2563-4A01-B15A-5AAA67AFAF5E}"/>
              </a:ext>
            </a:extLst>
          </p:cNvPr>
          <p:cNvCxnSpPr>
            <a:cxnSpLocks/>
            <a:stCxn id="17" idx="2"/>
            <a:endCxn id="12" idx="4"/>
          </p:cNvCxnSpPr>
          <p:nvPr/>
        </p:nvCxnSpPr>
        <p:spPr>
          <a:xfrm flipH="1" flipV="1">
            <a:off x="6885823" y="2705542"/>
            <a:ext cx="1380550" cy="1089733"/>
          </a:xfrm>
          <a:prstGeom prst="straightConnector1">
            <a:avLst/>
          </a:prstGeom>
          <a:ln>
            <a:solidFill>
              <a:srgbClr val="9A793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B56D125E-9E5D-49E8-B392-613B15B15720}"/>
              </a:ext>
            </a:extLst>
          </p:cNvPr>
          <p:cNvCxnSpPr>
            <a:cxnSpLocks/>
            <a:stCxn id="17" idx="6"/>
            <a:endCxn id="16" idx="4"/>
          </p:cNvCxnSpPr>
          <p:nvPr/>
        </p:nvCxnSpPr>
        <p:spPr>
          <a:xfrm flipV="1">
            <a:off x="9700889" y="2706892"/>
            <a:ext cx="1432143" cy="1088383"/>
          </a:xfrm>
          <a:prstGeom prst="straightConnector1">
            <a:avLst/>
          </a:prstGeom>
          <a:ln>
            <a:solidFill>
              <a:srgbClr val="9A793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7F226D38-2D23-4C59-9795-040C11193436}"/>
              </a:ext>
            </a:extLst>
          </p:cNvPr>
          <p:cNvCxnSpPr>
            <a:cxnSpLocks/>
            <a:stCxn id="18" idx="0"/>
            <a:endCxn id="17" idx="3"/>
          </p:cNvCxnSpPr>
          <p:nvPr/>
        </p:nvCxnSpPr>
        <p:spPr>
          <a:xfrm flipV="1">
            <a:off x="7544078" y="4044416"/>
            <a:ext cx="932375" cy="836942"/>
          </a:xfrm>
          <a:prstGeom prst="straightConnector1">
            <a:avLst/>
          </a:prstGeom>
          <a:ln>
            <a:solidFill>
              <a:srgbClr val="9A793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A3B467B0-9696-4A3E-97B8-F799565DD1A4}"/>
              </a:ext>
            </a:extLst>
          </p:cNvPr>
          <p:cNvCxnSpPr>
            <a:cxnSpLocks/>
            <a:stCxn id="18" idx="6"/>
            <a:endCxn id="19" idx="2"/>
          </p:cNvCxnSpPr>
          <p:nvPr/>
        </p:nvCxnSpPr>
        <p:spPr>
          <a:xfrm>
            <a:off x="8265530" y="5229501"/>
            <a:ext cx="569091" cy="2506"/>
          </a:xfrm>
          <a:prstGeom prst="straightConnector1">
            <a:avLst/>
          </a:prstGeom>
          <a:ln>
            <a:solidFill>
              <a:srgbClr val="9A793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C22495DA-C364-45BF-B11D-2B762BAA1645}"/>
              </a:ext>
            </a:extLst>
          </p:cNvPr>
          <p:cNvCxnSpPr>
            <a:cxnSpLocks/>
            <a:stCxn id="17" idx="0"/>
            <a:endCxn id="14" idx="2"/>
          </p:cNvCxnSpPr>
          <p:nvPr/>
        </p:nvCxnSpPr>
        <p:spPr>
          <a:xfrm flipV="1">
            <a:off x="8983631" y="2931196"/>
            <a:ext cx="3497" cy="511741"/>
          </a:xfrm>
          <a:prstGeom prst="straightConnector1">
            <a:avLst/>
          </a:prstGeom>
          <a:ln>
            <a:solidFill>
              <a:srgbClr val="9A793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 descr="Logotipo">
            <a:extLst>
              <a:ext uri="{FF2B5EF4-FFF2-40B4-BE49-F238E27FC236}">
                <a16:creationId xmlns:a16="http://schemas.microsoft.com/office/drawing/2014/main" id="{DC10A945-C0A0-4023-D36E-63A561F24E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" y="-7808"/>
            <a:ext cx="2486341" cy="881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529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437780E1-54B1-42C5-BC9D-4ADBF5A6D5BC}"/>
              </a:ext>
            </a:extLst>
          </p:cNvPr>
          <p:cNvSpPr txBox="1"/>
          <p:nvPr/>
        </p:nvSpPr>
        <p:spPr>
          <a:xfrm>
            <a:off x="1785781" y="557396"/>
            <a:ext cx="8639160" cy="499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2800" b="1" dirty="0">
                <a:solidFill>
                  <a:srgbClr val="BC945A"/>
                </a:solidFill>
                <a:latin typeface="Montserrat SemiBold" panose="00000700000000000000" charset="0"/>
                <a:ea typeface="Montserrat SemiBold" panose="00000700000000000000" charset="0"/>
                <a:cs typeface="Montserrat SemiBold" panose="00000700000000000000" charset="0"/>
              </a:rPr>
              <a:t>Asesoría</a:t>
            </a:r>
          </a:p>
        </p:txBody>
      </p:sp>
      <p:sp>
        <p:nvSpPr>
          <p:cNvPr id="9" name="Bocadillo: ovalado 8">
            <a:extLst>
              <a:ext uri="{FF2B5EF4-FFF2-40B4-BE49-F238E27FC236}">
                <a16:creationId xmlns:a16="http://schemas.microsoft.com/office/drawing/2014/main" id="{76966A23-FBF2-46B1-A890-CE5401753C01}"/>
              </a:ext>
            </a:extLst>
          </p:cNvPr>
          <p:cNvSpPr/>
          <p:nvPr/>
        </p:nvSpPr>
        <p:spPr>
          <a:xfrm>
            <a:off x="5359582" y="3114484"/>
            <a:ext cx="1422218" cy="670070"/>
          </a:xfrm>
          <a:prstGeom prst="wedgeEllipseCallout">
            <a:avLst/>
          </a:prstGeom>
          <a:solidFill>
            <a:srgbClr val="245C4F"/>
          </a:solidFill>
          <a:ln>
            <a:solidFill>
              <a:srgbClr val="9A79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200" dirty="0" err="1">
                <a:solidFill>
                  <a:srgbClr val="BC945A"/>
                </a:solidFill>
                <a:latin typeface="Montserrat SemiBold" panose="00000700000000000000" pitchFamily="2" charset="0"/>
              </a:rPr>
              <a:t>Inmujeres</a:t>
            </a:r>
            <a:endParaRPr lang="es-419" sz="1200" dirty="0">
              <a:solidFill>
                <a:srgbClr val="BC945A"/>
              </a:solidFill>
            </a:endParaRPr>
          </a:p>
        </p:txBody>
      </p:sp>
      <p:pic>
        <p:nvPicPr>
          <p:cNvPr id="11" name="Gráfico 10" descr="Centro de llamadas">
            <a:extLst>
              <a:ext uri="{FF2B5EF4-FFF2-40B4-BE49-F238E27FC236}">
                <a16:creationId xmlns:a16="http://schemas.microsoft.com/office/drawing/2014/main" id="{4984B21D-7784-4B00-BB18-128C113D1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4602" y="3460564"/>
            <a:ext cx="914400" cy="914400"/>
          </a:xfrm>
          <a:prstGeom prst="rect">
            <a:avLst/>
          </a:prstGeom>
        </p:spPr>
      </p:pic>
      <p:sp>
        <p:nvSpPr>
          <p:cNvPr id="13" name="Bocadillo: rectángulo con esquinas redondeadas 12">
            <a:extLst>
              <a:ext uri="{FF2B5EF4-FFF2-40B4-BE49-F238E27FC236}">
                <a16:creationId xmlns:a16="http://schemas.microsoft.com/office/drawing/2014/main" id="{27181899-C97E-402B-818D-41D3C85EA874}"/>
              </a:ext>
            </a:extLst>
          </p:cNvPr>
          <p:cNvSpPr/>
          <p:nvPr/>
        </p:nvSpPr>
        <p:spPr>
          <a:xfrm>
            <a:off x="4685107" y="1283515"/>
            <a:ext cx="2871138" cy="721453"/>
          </a:xfrm>
          <a:prstGeom prst="wedgeRoundRectCallout">
            <a:avLst/>
          </a:prstGeom>
          <a:solidFill>
            <a:srgbClr val="245C4F"/>
          </a:solidFill>
          <a:ln>
            <a:solidFill>
              <a:srgbClr val="9A79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400" dirty="0">
                <a:solidFill>
                  <a:srgbClr val="BC945A"/>
                </a:solidFill>
                <a:latin typeface="Montserrat SemiBold" panose="00000700000000000000" pitchFamily="2" charset="0"/>
              </a:rPr>
              <a:t>Instrumentos Normativos y Canales de Comunicación*</a:t>
            </a:r>
          </a:p>
        </p:txBody>
      </p:sp>
      <p:pic>
        <p:nvPicPr>
          <p:cNvPr id="15" name="Gráfico 14" descr="Lista">
            <a:extLst>
              <a:ext uri="{FF2B5EF4-FFF2-40B4-BE49-F238E27FC236}">
                <a16:creationId xmlns:a16="http://schemas.microsoft.com/office/drawing/2014/main" id="{89D5C77B-1AE3-430B-84CC-38E18344F8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73109" y="2354686"/>
            <a:ext cx="707819" cy="71673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271A0872-F0FB-4B27-9C37-4590ACA1D78E}"/>
              </a:ext>
            </a:extLst>
          </p:cNvPr>
          <p:cNvSpPr txBox="1"/>
          <p:nvPr/>
        </p:nvSpPr>
        <p:spPr>
          <a:xfrm>
            <a:off x="6119626" y="2139893"/>
            <a:ext cx="1428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000" dirty="0">
                <a:solidFill>
                  <a:srgbClr val="9A793E"/>
                </a:solidFill>
                <a:latin typeface="Montserrat SemiBold" panose="00000700000000000000" pitchFamily="2" charset="0"/>
              </a:rPr>
              <a:t>Lineamientos y Documentos Normativos de la Contraloría Social</a:t>
            </a:r>
          </a:p>
        </p:txBody>
      </p:sp>
      <p:pic>
        <p:nvPicPr>
          <p:cNvPr id="17" name="Gráfico 16" descr="Portátil">
            <a:extLst>
              <a:ext uri="{FF2B5EF4-FFF2-40B4-BE49-F238E27FC236}">
                <a16:creationId xmlns:a16="http://schemas.microsoft.com/office/drawing/2014/main" id="{792EC3DB-AE44-4314-A567-41BBBCF006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85028" y="1998678"/>
            <a:ext cx="749244" cy="712016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7CEFFC9-1D92-4D2C-A212-CA171F153933}"/>
              </a:ext>
            </a:extLst>
          </p:cNvPr>
          <p:cNvSpPr txBox="1"/>
          <p:nvPr/>
        </p:nvSpPr>
        <p:spPr>
          <a:xfrm>
            <a:off x="9723120" y="2000076"/>
            <a:ext cx="1428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000" dirty="0">
                <a:solidFill>
                  <a:srgbClr val="9A793E"/>
                </a:solidFill>
                <a:latin typeface="Montserrat SemiBold" panose="00000700000000000000" pitchFamily="2" charset="0"/>
              </a:rPr>
              <a:t>Sistema Informático de Contraloría Social</a:t>
            </a:r>
          </a:p>
          <a:p>
            <a:pPr algn="ctr"/>
            <a:r>
              <a:rPr lang="es-419" sz="1000" dirty="0">
                <a:solidFill>
                  <a:srgbClr val="245C4F"/>
                </a:solidFill>
                <a:latin typeface="Montserrat SemiBold" panose="00000700000000000000" pitchFamily="2" charset="0"/>
              </a:rPr>
              <a:t>https://sics.funcionpublica.gob.mx/SICS-web/loginPage.jsf</a:t>
            </a:r>
          </a:p>
        </p:txBody>
      </p:sp>
      <p:pic>
        <p:nvPicPr>
          <p:cNvPr id="19" name="Gráfico 18" descr="Documento">
            <a:extLst>
              <a:ext uri="{FF2B5EF4-FFF2-40B4-BE49-F238E27FC236}">
                <a16:creationId xmlns:a16="http://schemas.microsoft.com/office/drawing/2014/main" id="{D632D338-5CBE-4395-B3A7-4D2F54D143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40791" y="3445640"/>
            <a:ext cx="717257" cy="720404"/>
          </a:xfrm>
          <a:prstGeom prst="rect">
            <a:avLst/>
          </a:prstGeom>
        </p:spPr>
      </p:pic>
      <p:pic>
        <p:nvPicPr>
          <p:cNvPr id="20" name="Gráfico 19" descr="Auricular">
            <a:extLst>
              <a:ext uri="{FF2B5EF4-FFF2-40B4-BE49-F238E27FC236}">
                <a16:creationId xmlns:a16="http://schemas.microsoft.com/office/drawing/2014/main" id="{3CD6BE4D-8986-4F01-B2CE-B5ED2AA505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972411" y="4908748"/>
            <a:ext cx="710442" cy="704675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1077237B-5360-4612-B321-3E5040BAF317}"/>
              </a:ext>
            </a:extLst>
          </p:cNvPr>
          <p:cNvSpPr txBox="1"/>
          <p:nvPr/>
        </p:nvSpPr>
        <p:spPr>
          <a:xfrm>
            <a:off x="9716129" y="4948529"/>
            <a:ext cx="1428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000" dirty="0">
                <a:solidFill>
                  <a:srgbClr val="9A793E"/>
                </a:solidFill>
                <a:latin typeface="Montserrat SemiBold" panose="00000700000000000000" pitchFamily="2" charset="0"/>
              </a:rPr>
              <a:t>Vía telefónica</a:t>
            </a:r>
          </a:p>
          <a:p>
            <a:pPr algn="ctr"/>
            <a:r>
              <a:rPr lang="es-419" sz="1000" dirty="0">
                <a:solidFill>
                  <a:srgbClr val="245C4F"/>
                </a:solidFill>
                <a:latin typeface="Montserrat SemiBold" panose="00000700000000000000" pitchFamily="2" charset="0"/>
              </a:rPr>
              <a:t>5322 4200 extensiones 1110, 1120 y 1139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D6FBB75-04E2-4929-A335-2163D9FA15A1}"/>
              </a:ext>
            </a:extLst>
          </p:cNvPr>
          <p:cNvSpPr txBox="1"/>
          <p:nvPr/>
        </p:nvSpPr>
        <p:spPr>
          <a:xfrm>
            <a:off x="9709278" y="4166115"/>
            <a:ext cx="14289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000" dirty="0">
                <a:solidFill>
                  <a:srgbClr val="9A793E"/>
                </a:solidFill>
                <a:latin typeface="Montserrat SemiBold" panose="00000700000000000000" pitchFamily="2" charset="0"/>
              </a:rPr>
              <a:t>Manual de Usuario</a:t>
            </a:r>
          </a:p>
        </p:txBody>
      </p:sp>
      <p:pic>
        <p:nvPicPr>
          <p:cNvPr id="24" name="Gráfico 23" descr="Correo electrónico">
            <a:extLst>
              <a:ext uri="{FF2B5EF4-FFF2-40B4-BE49-F238E27FC236}">
                <a16:creationId xmlns:a16="http://schemas.microsoft.com/office/drawing/2014/main" id="{62EA1171-C93A-413F-B260-74C003D2977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815353" y="5599650"/>
            <a:ext cx="725652" cy="712016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F19FF4A2-F84E-4DE6-AF85-8FC723471DD3}"/>
              </a:ext>
            </a:extLst>
          </p:cNvPr>
          <p:cNvSpPr txBox="1"/>
          <p:nvPr/>
        </p:nvSpPr>
        <p:spPr>
          <a:xfrm>
            <a:off x="7203775" y="5751357"/>
            <a:ext cx="2869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000" dirty="0">
                <a:solidFill>
                  <a:srgbClr val="9A793E"/>
                </a:solidFill>
                <a:latin typeface="Montserrat SemiBold" panose="00000700000000000000" pitchFamily="2" charset="0"/>
              </a:rPr>
              <a:t>Correo electrónico institucional</a:t>
            </a:r>
          </a:p>
          <a:p>
            <a:pPr algn="ctr"/>
            <a:r>
              <a:rPr lang="es-419" sz="1000" dirty="0">
                <a:solidFill>
                  <a:srgbClr val="245C4F"/>
                </a:solidFill>
                <a:latin typeface="Montserrat SemiBold" panose="00000700000000000000" pitchFamily="2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madiaz@inmujeres.gob.mx</a:t>
            </a:r>
            <a:r>
              <a:rPr lang="es-419" sz="1000" dirty="0">
                <a:solidFill>
                  <a:srgbClr val="245C4F"/>
                </a:solidFill>
                <a:latin typeface="Montserrat SemiBold" panose="00000700000000000000" pitchFamily="2" charset="0"/>
              </a:rPr>
              <a:t>, </a:t>
            </a:r>
            <a:r>
              <a:rPr lang="es-419" sz="1000" u="sng" dirty="0">
                <a:solidFill>
                  <a:srgbClr val="245C4F"/>
                </a:solidFill>
                <a:latin typeface="Montserrat SemiBold" panose="00000700000000000000" pitchFamily="2" charset="0"/>
              </a:rPr>
              <a:t>acruz@inmujeres.gob.mx</a:t>
            </a:r>
            <a:r>
              <a:rPr lang="es-419" sz="1000" dirty="0">
                <a:solidFill>
                  <a:srgbClr val="245C4F"/>
                </a:solidFill>
                <a:latin typeface="Montserrat SemiBold" panose="00000700000000000000" pitchFamily="2" charset="0"/>
              </a:rPr>
              <a:t> y </a:t>
            </a:r>
            <a:r>
              <a:rPr lang="es-419" sz="1000" dirty="0">
                <a:solidFill>
                  <a:srgbClr val="245C4F"/>
                </a:solidFill>
                <a:latin typeface="Montserrat SemiBold" panose="00000700000000000000" pitchFamily="2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maduran@inmujeres.gob.mx</a:t>
            </a:r>
            <a:endParaRPr lang="es-419" sz="1000" dirty="0">
              <a:solidFill>
                <a:srgbClr val="245C4F"/>
              </a:solidFill>
              <a:latin typeface="Montserrat SemiBold" panose="00000700000000000000" pitchFamily="2" charset="0"/>
            </a:endParaRPr>
          </a:p>
        </p:txBody>
      </p:sp>
      <p:pic>
        <p:nvPicPr>
          <p:cNvPr id="26" name="Gráfico 25" descr="Equipo">
            <a:extLst>
              <a:ext uri="{FF2B5EF4-FFF2-40B4-BE49-F238E27FC236}">
                <a16:creationId xmlns:a16="http://schemas.microsoft.com/office/drawing/2014/main" id="{DE406BD0-E74A-448B-A5C8-419CB881640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657284" y="5599650"/>
            <a:ext cx="707819" cy="712017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009BF0AD-1600-4336-A03D-9B5C4C60E1B2}"/>
              </a:ext>
            </a:extLst>
          </p:cNvPr>
          <p:cNvSpPr txBox="1"/>
          <p:nvPr/>
        </p:nvSpPr>
        <p:spPr>
          <a:xfrm>
            <a:off x="3206126" y="5751357"/>
            <a:ext cx="1428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000" dirty="0">
                <a:solidFill>
                  <a:srgbClr val="9A793E"/>
                </a:solidFill>
                <a:latin typeface="Montserrat SemiBold" panose="00000700000000000000" pitchFamily="2" charset="0"/>
              </a:rPr>
              <a:t>Plataforma </a:t>
            </a:r>
            <a:r>
              <a:rPr lang="es-419" sz="1000" dirty="0" err="1">
                <a:solidFill>
                  <a:srgbClr val="9A793E"/>
                </a:solidFill>
                <a:latin typeface="Montserrat SemiBold" panose="00000700000000000000" pitchFamily="2" charset="0"/>
              </a:rPr>
              <a:t>eSubsidios</a:t>
            </a:r>
            <a:endParaRPr lang="es-419" sz="1000" dirty="0">
              <a:solidFill>
                <a:srgbClr val="9A793E"/>
              </a:solidFill>
              <a:latin typeface="Montserrat SemiBold" panose="00000700000000000000" pitchFamily="2" charset="0"/>
            </a:endParaRPr>
          </a:p>
        </p:txBody>
      </p:sp>
      <p:pic>
        <p:nvPicPr>
          <p:cNvPr id="28" name="Gráfico 27" descr="Smartphone">
            <a:extLst>
              <a:ext uri="{FF2B5EF4-FFF2-40B4-BE49-F238E27FC236}">
                <a16:creationId xmlns:a16="http://schemas.microsoft.com/office/drawing/2014/main" id="{315CA67A-F7FE-4E5E-9074-1228E8EFBE0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495446" y="4928182"/>
            <a:ext cx="704674" cy="710967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E39DCBF0-CB11-428A-A136-4313F88EA751}"/>
              </a:ext>
            </a:extLst>
          </p:cNvPr>
          <p:cNvSpPr txBox="1"/>
          <p:nvPr/>
        </p:nvSpPr>
        <p:spPr>
          <a:xfrm>
            <a:off x="1063716" y="4421980"/>
            <a:ext cx="14289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000" dirty="0">
                <a:solidFill>
                  <a:srgbClr val="9A793E"/>
                </a:solidFill>
                <a:latin typeface="Montserrat SemiBold" panose="00000700000000000000" pitchFamily="2" charset="0"/>
              </a:rPr>
              <a:t>Página Oficial del </a:t>
            </a:r>
            <a:r>
              <a:rPr lang="es-419" sz="1000" dirty="0" err="1">
                <a:solidFill>
                  <a:srgbClr val="9A793E"/>
                </a:solidFill>
                <a:latin typeface="Montserrat SemiBold" panose="00000700000000000000" pitchFamily="2" charset="0"/>
              </a:rPr>
              <a:t>Inmujeres</a:t>
            </a:r>
            <a:endParaRPr lang="es-419" sz="1000" dirty="0">
              <a:solidFill>
                <a:srgbClr val="9A793E"/>
              </a:solidFill>
              <a:latin typeface="Montserrat SemiBold" panose="00000700000000000000" pitchFamily="2" charset="0"/>
            </a:endParaRPr>
          </a:p>
          <a:p>
            <a:pPr algn="ctr"/>
            <a:r>
              <a:rPr lang="es-419" sz="1000" dirty="0">
                <a:solidFill>
                  <a:srgbClr val="245C4F"/>
                </a:solidFill>
                <a:latin typeface="Montserrat SemiBold" panose="00000700000000000000" pitchFamily="2" charset="0"/>
              </a:rPr>
              <a:t>https://www.gob.mx/inmujeres/documentos/formas-de-participacion-social-proabim?state=published</a:t>
            </a:r>
            <a:endParaRPr lang="es-419" sz="1000" dirty="0">
              <a:solidFill>
                <a:srgbClr val="9A793E"/>
              </a:solidFill>
              <a:latin typeface="Montserrat SemiBold" panose="00000700000000000000" pitchFamily="2" charset="0"/>
            </a:endParaRPr>
          </a:p>
        </p:txBody>
      </p:sp>
      <p:pic>
        <p:nvPicPr>
          <p:cNvPr id="30" name="Gráfico 29" descr="Documento">
            <a:extLst>
              <a:ext uri="{FF2B5EF4-FFF2-40B4-BE49-F238E27FC236}">
                <a16:creationId xmlns:a16="http://schemas.microsoft.com/office/drawing/2014/main" id="{CA9B6F77-BB35-42C1-9119-780CF2A206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13343" y="1998678"/>
            <a:ext cx="717257" cy="720404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3E49736A-C137-4030-92F3-9EFD2C71DE44}"/>
              </a:ext>
            </a:extLst>
          </p:cNvPr>
          <p:cNvSpPr txBox="1"/>
          <p:nvPr/>
        </p:nvSpPr>
        <p:spPr>
          <a:xfrm>
            <a:off x="1053929" y="2091516"/>
            <a:ext cx="14289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000" dirty="0">
                <a:solidFill>
                  <a:srgbClr val="9A793E"/>
                </a:solidFill>
                <a:latin typeface="Montserrat SemiBold" panose="00000700000000000000" pitchFamily="2" charset="0"/>
              </a:rPr>
              <a:t>Reglas de Operación del PROABIM</a:t>
            </a:r>
          </a:p>
        </p:txBody>
      </p: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913044DC-767C-427C-B348-4BB508E864FA}"/>
              </a:ext>
            </a:extLst>
          </p:cNvPr>
          <p:cNvCxnSpPr/>
          <p:nvPr/>
        </p:nvCxnSpPr>
        <p:spPr>
          <a:xfrm flipH="1">
            <a:off x="6102288" y="2159300"/>
            <a:ext cx="2098" cy="818024"/>
          </a:xfrm>
          <a:prstGeom prst="straightConnector1">
            <a:avLst/>
          </a:prstGeom>
          <a:ln>
            <a:solidFill>
              <a:srgbClr val="9A793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BBC2568B-9B81-4EA9-95AB-BA37C21487B1}"/>
              </a:ext>
            </a:extLst>
          </p:cNvPr>
          <p:cNvCxnSpPr>
            <a:cxnSpLocks/>
            <a:stCxn id="30" idx="2"/>
            <a:endCxn id="9" idx="2"/>
          </p:cNvCxnSpPr>
          <p:nvPr/>
        </p:nvCxnSpPr>
        <p:spPr>
          <a:xfrm>
            <a:off x="2871972" y="2719082"/>
            <a:ext cx="2487610" cy="730437"/>
          </a:xfrm>
          <a:prstGeom prst="straightConnector1">
            <a:avLst/>
          </a:prstGeom>
          <a:ln>
            <a:solidFill>
              <a:srgbClr val="9A793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CBE26580-DE62-4480-8960-223BA002C115}"/>
              </a:ext>
            </a:extLst>
          </p:cNvPr>
          <p:cNvCxnSpPr>
            <a:cxnSpLocks/>
            <a:stCxn id="17" idx="2"/>
            <a:endCxn id="9" idx="6"/>
          </p:cNvCxnSpPr>
          <p:nvPr/>
        </p:nvCxnSpPr>
        <p:spPr>
          <a:xfrm flipH="1">
            <a:off x="6781800" y="2710694"/>
            <a:ext cx="2577850" cy="738825"/>
          </a:xfrm>
          <a:prstGeom prst="straightConnector1">
            <a:avLst/>
          </a:prstGeom>
          <a:ln>
            <a:solidFill>
              <a:srgbClr val="9A793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F36E162A-B8E8-43F7-8B13-0668DE186117}"/>
              </a:ext>
            </a:extLst>
          </p:cNvPr>
          <p:cNvCxnSpPr>
            <a:cxnSpLocks/>
            <a:stCxn id="11" idx="1"/>
            <a:endCxn id="28" idx="3"/>
          </p:cNvCxnSpPr>
          <p:nvPr/>
        </p:nvCxnSpPr>
        <p:spPr>
          <a:xfrm flipH="1">
            <a:off x="3200120" y="3917764"/>
            <a:ext cx="2434482" cy="1365902"/>
          </a:xfrm>
          <a:prstGeom prst="straightConnector1">
            <a:avLst/>
          </a:prstGeom>
          <a:ln>
            <a:solidFill>
              <a:srgbClr val="9A793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C04C1039-F474-42CB-8FED-24330F15B92C}"/>
              </a:ext>
            </a:extLst>
          </p:cNvPr>
          <p:cNvCxnSpPr>
            <a:cxnSpLocks/>
            <a:stCxn id="11" idx="2"/>
            <a:endCxn id="26" idx="0"/>
          </p:cNvCxnSpPr>
          <p:nvPr/>
        </p:nvCxnSpPr>
        <p:spPr>
          <a:xfrm flipH="1">
            <a:off x="5011194" y="4374964"/>
            <a:ext cx="1080608" cy="1224686"/>
          </a:xfrm>
          <a:prstGeom prst="straightConnector1">
            <a:avLst/>
          </a:prstGeom>
          <a:ln>
            <a:solidFill>
              <a:srgbClr val="9A793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A447DAF5-19CF-4E83-9E29-30557C4DD5FF}"/>
              </a:ext>
            </a:extLst>
          </p:cNvPr>
          <p:cNvCxnSpPr>
            <a:cxnSpLocks/>
            <a:stCxn id="11" idx="2"/>
            <a:endCxn id="24" idx="0"/>
          </p:cNvCxnSpPr>
          <p:nvPr/>
        </p:nvCxnSpPr>
        <p:spPr>
          <a:xfrm>
            <a:off x="6091802" y="4374964"/>
            <a:ext cx="1086377" cy="1224686"/>
          </a:xfrm>
          <a:prstGeom prst="straightConnector1">
            <a:avLst/>
          </a:prstGeom>
          <a:ln>
            <a:solidFill>
              <a:srgbClr val="9A793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CEFB1B9C-9701-480C-B170-39600DC0D353}"/>
              </a:ext>
            </a:extLst>
          </p:cNvPr>
          <p:cNvCxnSpPr>
            <a:cxnSpLocks/>
            <a:stCxn id="11" idx="3"/>
            <a:endCxn id="20" idx="1"/>
          </p:cNvCxnSpPr>
          <p:nvPr/>
        </p:nvCxnSpPr>
        <p:spPr>
          <a:xfrm>
            <a:off x="6549002" y="3917764"/>
            <a:ext cx="2423409" cy="1343322"/>
          </a:xfrm>
          <a:prstGeom prst="straightConnector1">
            <a:avLst/>
          </a:prstGeom>
          <a:ln>
            <a:solidFill>
              <a:srgbClr val="9A793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D1606869-6E07-4F20-8291-6EB6E77DE5BF}"/>
              </a:ext>
            </a:extLst>
          </p:cNvPr>
          <p:cNvCxnSpPr/>
          <p:nvPr/>
        </p:nvCxnSpPr>
        <p:spPr>
          <a:xfrm flipH="1">
            <a:off x="10788156" y="3132192"/>
            <a:ext cx="2098" cy="818024"/>
          </a:xfrm>
          <a:prstGeom prst="straightConnector1">
            <a:avLst/>
          </a:prstGeom>
          <a:ln>
            <a:solidFill>
              <a:srgbClr val="9A793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2E9BF4F7-BAD1-AA46-0ACF-EB66CDAC4FCA}"/>
              </a:ext>
            </a:extLst>
          </p:cNvPr>
          <p:cNvSpPr txBox="1"/>
          <p:nvPr/>
        </p:nvSpPr>
        <p:spPr>
          <a:xfrm>
            <a:off x="352425" y="6465838"/>
            <a:ext cx="1007251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419" sz="800" dirty="0">
                <a:solidFill>
                  <a:srgbClr val="9A793E"/>
                </a:solidFill>
                <a:latin typeface="Montserrat SemiBold" panose="00000700000000000000" pitchFamily="2" charset="0"/>
              </a:rPr>
              <a:t>*Son los documentos y espacios digitales donde se puede consultar toda la información referente a las actividades en materia de CS en el marco del PROABIM.</a:t>
            </a:r>
          </a:p>
        </p:txBody>
      </p:sp>
      <p:pic>
        <p:nvPicPr>
          <p:cNvPr id="2" name="Imagen 1" descr="Logotipo">
            <a:extLst>
              <a:ext uri="{FF2B5EF4-FFF2-40B4-BE49-F238E27FC236}">
                <a16:creationId xmlns:a16="http://schemas.microsoft.com/office/drawing/2014/main" id="{A962478F-5081-0F26-0260-F98664C364E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" y="-7808"/>
            <a:ext cx="2486341" cy="881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3605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6EF4C5F0-A7DF-6F28-B947-D3A2FE0AF5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924850"/>
              </p:ext>
            </p:extLst>
          </p:nvPr>
        </p:nvGraphicFramePr>
        <p:xfrm>
          <a:off x="2496620" y="907337"/>
          <a:ext cx="7212459" cy="5401178"/>
        </p:xfrm>
        <a:graphic>
          <a:graphicData uri="http://schemas.openxmlformats.org/drawingml/2006/table">
            <a:tbl>
              <a:tblPr/>
              <a:tblGrid>
                <a:gridCol w="1567678">
                  <a:extLst>
                    <a:ext uri="{9D8B030D-6E8A-4147-A177-3AD203B41FA5}">
                      <a16:colId xmlns:a16="http://schemas.microsoft.com/office/drawing/2014/main" val="64146840"/>
                    </a:ext>
                  </a:extLst>
                </a:gridCol>
                <a:gridCol w="2015070">
                  <a:extLst>
                    <a:ext uri="{9D8B030D-6E8A-4147-A177-3AD203B41FA5}">
                      <a16:colId xmlns:a16="http://schemas.microsoft.com/office/drawing/2014/main" val="774386222"/>
                    </a:ext>
                  </a:extLst>
                </a:gridCol>
                <a:gridCol w="1911735">
                  <a:extLst>
                    <a:ext uri="{9D8B030D-6E8A-4147-A177-3AD203B41FA5}">
                      <a16:colId xmlns:a16="http://schemas.microsoft.com/office/drawing/2014/main" val="3742175005"/>
                    </a:ext>
                  </a:extLst>
                </a:gridCol>
                <a:gridCol w="1717976">
                  <a:extLst>
                    <a:ext uri="{9D8B030D-6E8A-4147-A177-3AD203B41FA5}">
                      <a16:colId xmlns:a16="http://schemas.microsoft.com/office/drawing/2014/main" val="675065822"/>
                    </a:ext>
                  </a:extLst>
                </a:gridCol>
              </a:tblGrid>
              <a:tr h="27419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Entidad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Asesora/</a:t>
                      </a:r>
                      <a:r>
                        <a:rPr lang="es-MX" sz="1000" b="1" i="0" u="none" strike="noStrike" dirty="0" err="1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or</a:t>
                      </a:r>
                      <a:endParaRPr lang="es-MX" sz="1000" b="1" i="0" u="none" strike="noStrike" dirty="0">
                        <a:solidFill>
                          <a:srgbClr val="BC94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Correo electrónico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(55) 53224200</a:t>
                      </a:r>
                      <a:br>
                        <a:rPr lang="es-MX" sz="1000" b="1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1000" b="1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Ext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525757"/>
                  </a:ext>
                </a:extLst>
              </a:tr>
              <a:tr h="13988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</a:rPr>
                        <a:t>AGUASCALIENTES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</a:rPr>
                        <a:t>Ana Luz Salazar Rugerio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</a:rPr>
                        <a:t>alsalazar@inmujeres.gob.mx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</a:rPr>
                        <a:t>1143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7317275"/>
                  </a:ext>
                </a:extLst>
              </a:tr>
              <a:tr h="13988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BAJA CALIFORNIA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Adriana González López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agonzalez@inmujeres.gob.mx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1133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0179042"/>
                  </a:ext>
                </a:extLst>
              </a:tr>
              <a:tr h="13988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</a:rPr>
                        <a:t>BAJA CALIFORNIA SUR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</a:rPr>
                        <a:t>Myrna Lilia Rocha Patlán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</a:rPr>
                        <a:t>mlrocha@inmujeres.gob.mx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</a:rPr>
                        <a:t>1138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1212850"/>
                  </a:ext>
                </a:extLst>
              </a:tr>
              <a:tr h="13988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CAMPECHE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Clara Loera Luna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cloera@inmujeres.gob.mx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1131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1565501"/>
                  </a:ext>
                </a:extLst>
              </a:tr>
              <a:tr h="13988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</a:rPr>
                        <a:t>COAHUILA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</a:rPr>
                        <a:t>Maricruz Cruz Montesinos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</a:rPr>
                        <a:t>mcruz@inmujeres.gob.mx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</a:rPr>
                        <a:t>1135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156418"/>
                  </a:ext>
                </a:extLst>
              </a:tr>
              <a:tr h="13988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COLIMA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Alma Elia Quiroz García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aequiroz@inmujeres.gob.mx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1127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8110941"/>
                  </a:ext>
                </a:extLst>
              </a:tr>
              <a:tr h="13988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</a:rPr>
                        <a:t>CHIAPAS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</a:rPr>
                        <a:t>Karina Romero Mondragón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</a:rPr>
                        <a:t>kromero@inmujeres.gob.mx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</a:rPr>
                        <a:t>1134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7494821"/>
                  </a:ext>
                </a:extLst>
              </a:tr>
              <a:tr h="13988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CHIHUAHUA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Víctor Pichardo Ángeles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vpichardo@inmujeres.gob.mx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1122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6343042"/>
                  </a:ext>
                </a:extLst>
              </a:tr>
              <a:tr h="13988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</a:rPr>
                        <a:t>CIUDAD DE MÉXICO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0" i="0" u="none" strike="noStrike" kern="1200" dirty="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Ma. De Jesús Fuentes Arana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0" i="0" u="none" strike="noStrike" kern="1200" dirty="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mjfuentes@inmujeres.gob.mx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0" i="0" u="none" strike="noStrike" kern="1200" dirty="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1132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155440"/>
                  </a:ext>
                </a:extLst>
              </a:tr>
              <a:tr h="13988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DURANGO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Clara Loera Luna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cloera@inmujeres.gob.mx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1131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099636"/>
                  </a:ext>
                </a:extLst>
              </a:tr>
              <a:tr h="13988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</a:rPr>
                        <a:t>GUANAJUATO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</a:rPr>
                        <a:t>Nancy Camacho Olvera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</a:rPr>
                        <a:t>ncamacho@inmujeres.gob.mx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</a:rPr>
                        <a:t>1140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8767208"/>
                  </a:ext>
                </a:extLst>
              </a:tr>
              <a:tr h="13988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GUERRERO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Guiedana</a:t>
                      </a:r>
                      <a:r>
                        <a:rPr lang="es-MX" sz="1000" b="0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MX" sz="1000" b="0" i="0" u="none" strike="noStrike" dirty="0" err="1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Alaide</a:t>
                      </a:r>
                      <a:r>
                        <a:rPr lang="es-MX" sz="1000" b="0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 Girón Barajas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gagiron@inmujeres.gob.mx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1130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1847937"/>
                  </a:ext>
                </a:extLst>
              </a:tr>
              <a:tr h="13988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</a:rPr>
                        <a:t>HIDALGO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</a:rPr>
                        <a:t>Miguel Ángel Durán Tecomahua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</a:rPr>
                        <a:t>maduran@inmujeres.gob.mx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</a:rPr>
                        <a:t>1139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4846849"/>
                  </a:ext>
                </a:extLst>
              </a:tr>
              <a:tr h="13988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JALISCO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0" i="0" u="none" strike="noStrike" kern="1200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Ana Laura Delgado González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0" i="0" u="none" strike="noStrike" kern="1200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aldelgado@inmujeres.gob.mx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0" i="0" u="none" strike="noStrike" kern="1200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2309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9632312"/>
                  </a:ext>
                </a:extLst>
              </a:tr>
              <a:tr h="13988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</a:rPr>
                        <a:t>MÉXICO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0" i="0" u="none" strike="noStrike" kern="1200" dirty="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Ma. De Jesús Fuentes Arana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0" i="0" u="none" strike="noStrike" kern="1200" dirty="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mjfuentes@inmujeres.gob.mx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0" i="0" u="none" strike="noStrike" kern="1200" dirty="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1132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8622465"/>
                  </a:ext>
                </a:extLst>
              </a:tr>
              <a:tr h="13988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MICHOACÁN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Liliana Sánchez Andrade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lsanchez@inmujeres.gob.mx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1125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321287"/>
                  </a:ext>
                </a:extLst>
              </a:tr>
              <a:tr h="13988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</a:rPr>
                        <a:t>MORELOS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0" i="0" u="none" strike="noStrike" kern="1200" dirty="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Maribel Velázquez Cárdenas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0" i="0" u="none" strike="noStrike" kern="120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mvelazquez@inmujeres.gob.mx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0" i="0" u="none" strike="noStrike" kern="1200" dirty="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1137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8492623"/>
                  </a:ext>
                </a:extLst>
              </a:tr>
              <a:tr h="13988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NAYARIT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Miguel Ángel Durán Tecomahua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maduran@inmujeres.gob.mx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1139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008977"/>
                  </a:ext>
                </a:extLst>
              </a:tr>
              <a:tr h="13988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</a:rPr>
                        <a:t>NUEVO LEÓN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0" i="0" u="none" strike="noStrike" kern="1200" dirty="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Ana Laura Delgado González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0" i="0" u="none" strike="noStrike" kern="120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aldelgado@inmujeres.gob.mx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0" i="0" u="none" strike="noStrike" kern="1200" dirty="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2309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645923"/>
                  </a:ext>
                </a:extLst>
              </a:tr>
              <a:tr h="13988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OAXACA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Erick Apolo Espinosa Solís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eaespinosa@inmujeres.gob.mx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1124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9548553"/>
                  </a:ext>
                </a:extLst>
              </a:tr>
              <a:tr h="13988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</a:rPr>
                        <a:t>PUEBLA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0" i="0" u="none" strike="noStrike" kern="1200" dirty="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Víctor Pichardo Ángeles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0" i="0" u="none" strike="noStrike" kern="120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vpichardo@inmujeres.gob.mx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0" i="0" u="none" strike="noStrike" kern="1200" dirty="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9913754"/>
                  </a:ext>
                </a:extLst>
              </a:tr>
              <a:tr h="13988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QUERÉTARO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Hebe Fernanda Carreño Villalobos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hcarreno@inmujeres.gob.mx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1123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5876961"/>
                  </a:ext>
                </a:extLst>
              </a:tr>
              <a:tr h="13988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</a:rPr>
                        <a:t>QUINTANA ROO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</a:rPr>
                        <a:t>Aldo Cruz Alatriste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</a:rPr>
                        <a:t>acruz@inmujeres.gob.mx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</a:rPr>
                        <a:t>1120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194690"/>
                  </a:ext>
                </a:extLst>
              </a:tr>
              <a:tr h="13988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SAN LUIS POTOSÍ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Myrna Lilia Rocha Patlán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mlrocha@inmujeres.gob.mx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1138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716834"/>
                  </a:ext>
                </a:extLst>
              </a:tr>
              <a:tr h="13988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</a:rPr>
                        <a:t>SINALOA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</a:rPr>
                        <a:t>Guiedana</a:t>
                      </a:r>
                      <a:r>
                        <a:rPr lang="es-MX" sz="1000" b="0" i="0" u="none" strike="noStrike" dirty="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MX" sz="1000" b="0" i="0" u="none" strike="noStrike" dirty="0" err="1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</a:rPr>
                        <a:t>Alaide</a:t>
                      </a:r>
                      <a:r>
                        <a:rPr lang="es-MX" sz="1000" b="0" i="0" u="none" strike="noStrike" dirty="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</a:rPr>
                        <a:t> Girón Barajas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</a:rPr>
                        <a:t>gagiron@inmujeres.gob.mx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</a:rPr>
                        <a:t>1130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5957405"/>
                  </a:ext>
                </a:extLst>
              </a:tr>
              <a:tr h="13988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SONORA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Nancy Camacho Olvera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ncamacho@inmujeres.gob.mx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1140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512692"/>
                  </a:ext>
                </a:extLst>
              </a:tr>
              <a:tr h="13988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</a:rPr>
                        <a:t>TABASCO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</a:rPr>
                        <a:t>Alma Elia Quiroz García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</a:rPr>
                        <a:t>aequiroz@inmujeres.gob.mx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</a:rPr>
                        <a:t>1127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7636925"/>
                  </a:ext>
                </a:extLst>
              </a:tr>
              <a:tr h="13988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TAMAULIPAS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Aldo Cruz Alatriste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acruz@inmujeres.gob.mx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1120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1768665"/>
                  </a:ext>
                </a:extLst>
              </a:tr>
              <a:tr h="13988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</a:rPr>
                        <a:t>TLAXCALA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</a:rPr>
                        <a:t>Ana Luz Salazar Rugerio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</a:rPr>
                        <a:t>alsalazar@inmujeres.gob.mx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</a:rPr>
                        <a:t>1143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109246"/>
                  </a:ext>
                </a:extLst>
              </a:tr>
              <a:tr h="13988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VERACRUZ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Flor Alina Ortega González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faortega@inmujeres.gob.mx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1121</a:t>
                      </a:r>
                      <a:endParaRPr lang="es-MX" sz="1000" b="0" i="0" u="none" strike="noStrike" dirty="0">
                        <a:solidFill>
                          <a:srgbClr val="BC94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540459"/>
                  </a:ext>
                </a:extLst>
              </a:tr>
              <a:tr h="13988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</a:rPr>
                        <a:t>YUCATÁN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</a:rPr>
                        <a:t>Diana </a:t>
                      </a:r>
                      <a:r>
                        <a:rPr lang="es-MX" sz="1000" b="0" i="0" u="none" strike="noStrike" dirty="0" err="1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</a:rPr>
                        <a:t>Rocio</a:t>
                      </a:r>
                      <a:r>
                        <a:rPr lang="es-MX" sz="1000" b="0" i="0" u="none" strike="noStrike" dirty="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</a:rPr>
                        <a:t> Salazar Rugerio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</a:rPr>
                        <a:t>drsalazar@inmujeres.gob.mx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245C4F"/>
                          </a:solidFill>
                          <a:effectLst/>
                          <a:latin typeface="Arial" panose="020B0604020202020204" pitchFamily="34" charset="0"/>
                        </a:rPr>
                        <a:t>1126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722698"/>
                  </a:ext>
                </a:extLst>
              </a:tr>
              <a:tr h="13988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</a:rPr>
                        <a:t>ZACATECAS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0" i="0" u="none" strike="noStrike" kern="1200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Maribel Velázquez Cárdenas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0" i="0" u="none" strike="noStrike" kern="1200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mvelazquez@inmujeres.gob.mx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0" i="0" u="none" strike="noStrike" kern="1200" dirty="0">
                          <a:solidFill>
                            <a:srgbClr val="BC945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1137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4575723"/>
                  </a:ext>
                </a:extLst>
              </a:tr>
            </a:tbl>
          </a:graphicData>
        </a:graphic>
      </p:graphicFrame>
      <p:pic>
        <p:nvPicPr>
          <p:cNvPr id="41" name="Gráfico 40" descr="Mapa con marcador con relleno sólido">
            <a:extLst>
              <a:ext uri="{FF2B5EF4-FFF2-40B4-BE49-F238E27FC236}">
                <a16:creationId xmlns:a16="http://schemas.microsoft.com/office/drawing/2014/main" id="{3C8D4CED-8060-6166-9890-D3E69EAED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50401" y="335837"/>
            <a:ext cx="725652" cy="645238"/>
          </a:xfrm>
          <a:prstGeom prst="rect">
            <a:avLst/>
          </a:prstGeom>
        </p:spPr>
      </p:pic>
      <p:pic>
        <p:nvPicPr>
          <p:cNvPr id="43" name="Gráfico 42" descr="Centro de llamadas">
            <a:extLst>
              <a:ext uri="{FF2B5EF4-FFF2-40B4-BE49-F238E27FC236}">
                <a16:creationId xmlns:a16="http://schemas.microsoft.com/office/drawing/2014/main" id="{DB441099-7225-D4E4-C91D-D80BC0CC80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93476" y="167759"/>
            <a:ext cx="725652" cy="788432"/>
          </a:xfrm>
          <a:prstGeom prst="rect">
            <a:avLst/>
          </a:prstGeom>
        </p:spPr>
      </p:pic>
      <p:pic>
        <p:nvPicPr>
          <p:cNvPr id="44" name="Gráfico 43" descr="Correo electrónico">
            <a:extLst>
              <a:ext uri="{FF2B5EF4-FFF2-40B4-BE49-F238E27FC236}">
                <a16:creationId xmlns:a16="http://schemas.microsoft.com/office/drawing/2014/main" id="{75D73F2A-76E8-C249-D536-C97C7D790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65984" y="203615"/>
            <a:ext cx="725652" cy="712016"/>
          </a:xfrm>
          <a:prstGeom prst="rect">
            <a:avLst/>
          </a:prstGeom>
        </p:spPr>
      </p:pic>
      <p:pic>
        <p:nvPicPr>
          <p:cNvPr id="46" name="Gráfico 45" descr="Auricular">
            <a:extLst>
              <a:ext uri="{FF2B5EF4-FFF2-40B4-BE49-F238E27FC236}">
                <a16:creationId xmlns:a16="http://schemas.microsoft.com/office/drawing/2014/main" id="{C50BD751-6105-93E1-28DC-291ABFD261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76653" y="238300"/>
            <a:ext cx="710442" cy="7046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4625A3B-0A21-4723-91E0-3103A1498BBB}"/>
              </a:ext>
            </a:extLst>
          </p:cNvPr>
          <p:cNvSpPr txBox="1"/>
          <p:nvPr/>
        </p:nvSpPr>
        <p:spPr>
          <a:xfrm>
            <a:off x="1073964" y="1289760"/>
            <a:ext cx="704851" cy="4291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2800" b="1" dirty="0">
                <a:solidFill>
                  <a:srgbClr val="9A793E"/>
                </a:solidFill>
                <a:latin typeface="Montserrat SemiBold" panose="00000700000000000000" charset="0"/>
                <a:ea typeface="Montserrat SemiBold" panose="00000700000000000000" charset="0"/>
                <a:cs typeface="Montserrat SemiBold" panose="00000700000000000000" charset="0"/>
              </a:rPr>
              <a:t>A</a:t>
            </a:r>
          </a:p>
          <a:p>
            <a:pPr algn="ctr"/>
            <a:r>
              <a:rPr lang="es-ES_tradnl" sz="2800" b="1" dirty="0">
                <a:solidFill>
                  <a:srgbClr val="9A793E"/>
                </a:solidFill>
                <a:latin typeface="Montserrat SemiBold" panose="00000700000000000000" charset="0"/>
                <a:ea typeface="Montserrat SemiBold" panose="00000700000000000000" charset="0"/>
                <a:cs typeface="Montserrat SemiBold" panose="00000700000000000000" charset="0"/>
              </a:rPr>
              <a:t>S</a:t>
            </a:r>
          </a:p>
          <a:p>
            <a:pPr algn="ctr"/>
            <a:r>
              <a:rPr lang="es-ES_tradnl" sz="2800" b="1" dirty="0">
                <a:solidFill>
                  <a:srgbClr val="9A793E"/>
                </a:solidFill>
                <a:latin typeface="Montserrat SemiBold" panose="00000700000000000000" charset="0"/>
                <a:ea typeface="Montserrat SemiBold" panose="00000700000000000000" charset="0"/>
                <a:cs typeface="Montserrat SemiBold" panose="00000700000000000000" charset="0"/>
              </a:rPr>
              <a:t>E</a:t>
            </a:r>
          </a:p>
          <a:p>
            <a:pPr algn="ctr"/>
            <a:r>
              <a:rPr lang="es-ES_tradnl" sz="2800" b="1" dirty="0">
                <a:solidFill>
                  <a:srgbClr val="9A793E"/>
                </a:solidFill>
                <a:latin typeface="Montserrat SemiBold" panose="00000700000000000000" charset="0"/>
                <a:ea typeface="Montserrat SemiBold" panose="00000700000000000000" charset="0"/>
                <a:cs typeface="Montserrat SemiBold" panose="00000700000000000000" charset="0"/>
              </a:rPr>
              <a:t>S</a:t>
            </a:r>
          </a:p>
          <a:p>
            <a:pPr algn="ctr"/>
            <a:r>
              <a:rPr lang="es-ES_tradnl" sz="2800" b="1" dirty="0">
                <a:solidFill>
                  <a:srgbClr val="9A793E"/>
                </a:solidFill>
                <a:latin typeface="Montserrat SemiBold" panose="00000700000000000000" charset="0"/>
                <a:ea typeface="Montserrat SemiBold" panose="00000700000000000000" charset="0"/>
                <a:cs typeface="Montserrat SemiBold" panose="00000700000000000000" charset="0"/>
              </a:rPr>
              <a:t>O</a:t>
            </a:r>
          </a:p>
          <a:p>
            <a:pPr algn="ctr"/>
            <a:r>
              <a:rPr lang="es-ES_tradnl" sz="2800" b="1" dirty="0">
                <a:solidFill>
                  <a:srgbClr val="9A793E"/>
                </a:solidFill>
                <a:latin typeface="Montserrat SemiBold" panose="00000700000000000000" charset="0"/>
                <a:ea typeface="Montserrat SemiBold" panose="00000700000000000000" charset="0"/>
                <a:cs typeface="Montserrat SemiBold" panose="00000700000000000000" charset="0"/>
              </a:rPr>
              <a:t>R</a:t>
            </a:r>
          </a:p>
          <a:p>
            <a:pPr algn="ctr"/>
            <a:r>
              <a:rPr lang="es-ES_tradnl" sz="2800" b="1" dirty="0">
                <a:solidFill>
                  <a:srgbClr val="9A793E"/>
                </a:solidFill>
                <a:latin typeface="Montserrat SemiBold" panose="00000700000000000000" charset="0"/>
                <a:ea typeface="Montserrat SemiBold" panose="00000700000000000000" charset="0"/>
                <a:cs typeface="Montserrat SemiBold" panose="00000700000000000000" charset="0"/>
              </a:rPr>
              <a:t>Í</a:t>
            </a:r>
          </a:p>
          <a:p>
            <a:pPr algn="ctr"/>
            <a:r>
              <a:rPr lang="es-ES_tradnl" sz="2800" b="1" dirty="0">
                <a:solidFill>
                  <a:srgbClr val="9A793E"/>
                </a:solidFill>
                <a:latin typeface="Montserrat SemiBold" panose="00000700000000000000" charset="0"/>
                <a:ea typeface="Montserrat SemiBold" panose="00000700000000000000" charset="0"/>
                <a:cs typeface="Montserrat SemiBold" panose="00000700000000000000" charset="0"/>
              </a:rPr>
              <a:t>A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6F5CD1DA-8365-FC4D-5624-A2D08B4FD00F}"/>
              </a:ext>
            </a:extLst>
          </p:cNvPr>
          <p:cNvSpPr txBox="1"/>
          <p:nvPr/>
        </p:nvSpPr>
        <p:spPr>
          <a:xfrm>
            <a:off x="10432044" y="1277776"/>
            <a:ext cx="704851" cy="4291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3200" b="1" dirty="0">
                <a:solidFill>
                  <a:srgbClr val="9A793E"/>
                </a:solidFill>
                <a:latin typeface="Montserrat SemiBold" panose="00000700000000000000" charset="0"/>
                <a:ea typeface="Montserrat SemiBold" panose="00000700000000000000" charset="0"/>
                <a:cs typeface="Montserrat SemiBold" panose="00000700000000000000" charset="0"/>
              </a:rPr>
              <a:t>P</a:t>
            </a:r>
          </a:p>
          <a:p>
            <a:pPr algn="ctr"/>
            <a:r>
              <a:rPr lang="es-ES_tradnl" sz="3200" b="1" dirty="0">
                <a:solidFill>
                  <a:srgbClr val="9A793E"/>
                </a:solidFill>
                <a:latin typeface="Montserrat SemiBold" panose="00000700000000000000" charset="0"/>
                <a:ea typeface="Montserrat SemiBold" panose="00000700000000000000" charset="0"/>
                <a:cs typeface="Montserrat SemiBold" panose="00000700000000000000" charset="0"/>
              </a:rPr>
              <a:t>R</a:t>
            </a:r>
          </a:p>
          <a:p>
            <a:pPr algn="ctr"/>
            <a:r>
              <a:rPr lang="es-ES_tradnl" sz="3200" b="1" dirty="0">
                <a:solidFill>
                  <a:srgbClr val="9A793E"/>
                </a:solidFill>
                <a:latin typeface="Montserrat SemiBold" panose="00000700000000000000" charset="0"/>
                <a:ea typeface="Montserrat SemiBold" panose="00000700000000000000" charset="0"/>
                <a:cs typeface="Montserrat SemiBold" panose="00000700000000000000" charset="0"/>
              </a:rPr>
              <a:t>O</a:t>
            </a:r>
          </a:p>
          <a:p>
            <a:pPr algn="ctr"/>
            <a:r>
              <a:rPr lang="es-ES_tradnl" sz="3200" b="1" dirty="0">
                <a:solidFill>
                  <a:srgbClr val="9A793E"/>
                </a:solidFill>
                <a:latin typeface="Montserrat SemiBold" panose="00000700000000000000" charset="0"/>
                <a:ea typeface="Montserrat SemiBold" panose="00000700000000000000" charset="0"/>
                <a:cs typeface="Montserrat SemiBold" panose="00000700000000000000" charset="0"/>
              </a:rPr>
              <a:t>A</a:t>
            </a:r>
          </a:p>
          <a:p>
            <a:pPr algn="ctr"/>
            <a:r>
              <a:rPr lang="es-ES_tradnl" sz="3200" b="1" dirty="0">
                <a:solidFill>
                  <a:srgbClr val="9A793E"/>
                </a:solidFill>
                <a:latin typeface="Montserrat SemiBold" panose="00000700000000000000" charset="0"/>
                <a:ea typeface="Montserrat SemiBold" panose="00000700000000000000" charset="0"/>
                <a:cs typeface="Montserrat SemiBold" panose="00000700000000000000" charset="0"/>
              </a:rPr>
              <a:t>B</a:t>
            </a:r>
          </a:p>
          <a:p>
            <a:pPr algn="ctr"/>
            <a:r>
              <a:rPr lang="es-ES_tradnl" sz="3200" b="1" dirty="0">
                <a:solidFill>
                  <a:srgbClr val="9A793E"/>
                </a:solidFill>
                <a:latin typeface="Montserrat SemiBold" panose="00000700000000000000" charset="0"/>
                <a:ea typeface="Montserrat SemiBold" panose="00000700000000000000" charset="0"/>
                <a:cs typeface="Montserrat SemiBold" panose="00000700000000000000" charset="0"/>
              </a:rPr>
              <a:t>I</a:t>
            </a:r>
          </a:p>
          <a:p>
            <a:pPr algn="ctr"/>
            <a:r>
              <a:rPr lang="es-ES_tradnl" sz="3200" b="1" dirty="0">
                <a:solidFill>
                  <a:srgbClr val="9A793E"/>
                </a:solidFill>
                <a:latin typeface="Montserrat SemiBold" panose="00000700000000000000" charset="0"/>
                <a:ea typeface="Montserrat SemiBold" panose="00000700000000000000" charset="0"/>
                <a:cs typeface="Montserrat SemiBold" panose="00000700000000000000" charset="0"/>
              </a:rPr>
              <a:t>M</a:t>
            </a:r>
            <a:endParaRPr lang="es-ES_tradnl" sz="2800" b="1" dirty="0">
              <a:solidFill>
                <a:srgbClr val="9A793E"/>
              </a:solidFill>
              <a:latin typeface="Montserrat SemiBold" panose="00000700000000000000" charset="0"/>
              <a:ea typeface="Montserrat SemiBold" panose="00000700000000000000" charset="0"/>
              <a:cs typeface="Montserrat SemiBold" panose="00000700000000000000" charset="0"/>
            </a:endParaRPr>
          </a:p>
        </p:txBody>
      </p:sp>
      <p:pic>
        <p:nvPicPr>
          <p:cNvPr id="4" name="Imagen 3" descr="Logotipo">
            <a:extLst>
              <a:ext uri="{FF2B5EF4-FFF2-40B4-BE49-F238E27FC236}">
                <a16:creationId xmlns:a16="http://schemas.microsoft.com/office/drawing/2014/main" id="{215364BF-210C-B1BE-B9CB-6CF49B007B0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" y="-7808"/>
            <a:ext cx="2486341" cy="881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1299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08BA3F5-3F0E-9540-B6C2-4BCD708D4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8397" y="3240632"/>
            <a:ext cx="10126721" cy="1403288"/>
          </a:xfrm>
        </p:spPr>
        <p:txBody>
          <a:bodyPr>
            <a:normAutofit fontScale="47500" lnSpcReduction="20000"/>
          </a:bodyPr>
          <a:lstStyle/>
          <a:p>
            <a:r>
              <a:rPr lang="es-MX" dirty="0"/>
              <a:t>En el marco del PROABIM los Documentos Normativos, así como los Materiales de Difusión se pueden consultar en: </a:t>
            </a:r>
          </a:p>
          <a:p>
            <a:endParaRPr lang="es-MX" dirty="0"/>
          </a:p>
          <a:p>
            <a:r>
              <a:rPr lang="es-MX"/>
              <a:t>https://www.gob.mx/inmujeres/documentos/formas-de-participacion-social-proabim?state=published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954900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1765</TotalTime>
  <Words>1378</Words>
  <Application>Microsoft Office PowerPoint</Application>
  <PresentationFormat>Panorámica</PresentationFormat>
  <Paragraphs>223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Montserrat SemiBold</vt:lpstr>
      <vt:lpstr>Calibri</vt:lpstr>
      <vt:lpstr>Arial</vt:lpstr>
      <vt:lpstr>Montserrat</vt:lpstr>
      <vt:lpstr>Montserrat Medium</vt:lpstr>
      <vt:lpstr>Tema de Office</vt:lpstr>
      <vt:lpstr>Programa para el Adelanto, Bienestar e Igualdad de las Mujeres PROABIM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Miguel Angel Duran Tecomahua</cp:lastModifiedBy>
  <cp:revision>70</cp:revision>
  <dcterms:created xsi:type="dcterms:W3CDTF">2018-12-04T03:27:02Z</dcterms:created>
  <dcterms:modified xsi:type="dcterms:W3CDTF">2023-05-08T19:44:11Z</dcterms:modified>
</cp:coreProperties>
</file>